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28" r:id="rId2"/>
    <p:sldId id="257" r:id="rId3"/>
    <p:sldId id="317" r:id="rId4"/>
    <p:sldId id="279" r:id="rId5"/>
    <p:sldId id="318" r:id="rId6"/>
    <p:sldId id="282" r:id="rId7"/>
    <p:sldId id="265" r:id="rId8"/>
    <p:sldId id="325" r:id="rId9"/>
    <p:sldId id="326" r:id="rId10"/>
    <p:sldId id="327" r:id="rId11"/>
    <p:sldId id="275" r:id="rId12"/>
    <p:sldId id="323" r:id="rId13"/>
    <p:sldId id="324" r:id="rId14"/>
    <p:sldId id="311" r:id="rId15"/>
    <p:sldId id="268" r:id="rId16"/>
    <p:sldId id="270" r:id="rId17"/>
    <p:sldId id="278" r:id="rId18"/>
    <p:sldId id="295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41"/>
    <a:srgbClr val="6AB650"/>
    <a:srgbClr val="009CB4"/>
    <a:srgbClr val="F07814"/>
    <a:srgbClr val="E89E00"/>
    <a:srgbClr val="CED9E5"/>
    <a:srgbClr val="00373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4" autoAdjust="0"/>
    <p:restoredTop sz="87500" autoAdjust="0"/>
  </p:normalViewPr>
  <p:slideViewPr>
    <p:cSldViewPr snapToGrid="0">
      <p:cViewPr varScale="1">
        <p:scale>
          <a:sx n="79" d="100"/>
          <a:sy n="79" d="100"/>
        </p:scale>
        <p:origin x="5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459EA-9E68-4B15-ADD3-336A8DAC671A}" type="datetimeFigureOut">
              <a:rPr lang="nl-NL" smtClean="0"/>
              <a:t>23-1-2024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A1BD9-1485-432A-A1B9-E1F7C6F582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8112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0152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7833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2951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9338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5722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2859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8474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9430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4717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1903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572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330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| Achtergrond | GENERATOR | Op de operatiekamer | Discussie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C15575DC-ED15-4E38-886A-4F789D670BF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198356" y="6381747"/>
            <a:ext cx="2320544" cy="365125"/>
          </a:xfrm>
          <a:prstGeom prst="rect">
            <a:avLst/>
          </a:prstGeom>
        </p:spPr>
        <p:txBody>
          <a:bodyPr/>
          <a:lstStyle>
            <a:lvl1pPr algn="r">
              <a:lnSpc>
                <a:spcPct val="150000"/>
              </a:lnSpc>
              <a:defRPr sz="1250"/>
            </a:lvl1pPr>
          </a:lstStyle>
          <a:p>
            <a:fld id="{94F7E874-002B-451D-8752-F3917F0F9CD9}" type="datetime1">
              <a:rPr lang="nl-NL" smtClean="0"/>
              <a:t>23-1-2024</a:t>
            </a:fld>
            <a:endParaRPr lang="nl-NL" dirty="0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23737BA2-AE8A-4D39-A6BC-7221A8AF1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381748"/>
            <a:ext cx="557784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defRPr sz="1250"/>
            </a:lvl1pPr>
          </a:lstStyle>
          <a:p>
            <a:fld id="{55A188FA-AAFE-4713-8BE1-64CAD04AEEC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07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| Achtergrond | GENERATOR | Op de operatiekamer | Discussie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09F21871-2C4B-4827-8E5F-394F2CCD6C6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198356" y="6381747"/>
            <a:ext cx="2320544" cy="365125"/>
          </a:xfrm>
          <a:prstGeom prst="rect">
            <a:avLst/>
          </a:prstGeom>
        </p:spPr>
        <p:txBody>
          <a:bodyPr/>
          <a:lstStyle>
            <a:lvl1pPr algn="r">
              <a:lnSpc>
                <a:spcPct val="150000"/>
              </a:lnSpc>
              <a:defRPr sz="1250"/>
            </a:lvl1pPr>
          </a:lstStyle>
          <a:p>
            <a:fld id="{560C0A3E-EF5F-4D50-8645-EBD8A6E50271}" type="datetime1">
              <a:rPr lang="nl-NL" smtClean="0"/>
              <a:t>23-1-2024</a:t>
            </a:fld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4EB25723-929A-43E6-A3F1-572907CB7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381748"/>
            <a:ext cx="557784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defRPr sz="1250"/>
            </a:lvl1pPr>
          </a:lstStyle>
          <a:p>
            <a:fld id="{55A188FA-AAFE-4713-8BE1-64CAD04AEEC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274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| Achtergrond | GENERATOR | Op de operatiekamer | Discussie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2AED1A0A-07D8-495E-9522-D425C468F3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98356" y="6381747"/>
            <a:ext cx="2320544" cy="365125"/>
          </a:xfrm>
          <a:prstGeom prst="rect">
            <a:avLst/>
          </a:prstGeom>
        </p:spPr>
        <p:txBody>
          <a:bodyPr/>
          <a:lstStyle>
            <a:lvl1pPr algn="r">
              <a:lnSpc>
                <a:spcPct val="150000"/>
              </a:lnSpc>
              <a:defRPr sz="1250"/>
            </a:lvl1pPr>
          </a:lstStyle>
          <a:p>
            <a:fld id="{5D91B44E-DB31-4A7B-BEDB-54F88C346E3A}" type="datetime1">
              <a:rPr lang="nl-NL" smtClean="0"/>
              <a:t>23-1-2024</a:t>
            </a:fld>
            <a:endParaRPr lang="nl-NL" dirty="0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56A2208F-1FFB-46CF-9EB8-972D0B70C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381748"/>
            <a:ext cx="557784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defRPr sz="1250"/>
            </a:lvl1pPr>
          </a:lstStyle>
          <a:p>
            <a:fld id="{55A188FA-AAFE-4713-8BE1-64CAD04AEEC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513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| Achtergrond | GENERATOR | Op de operatiekamer | Discussie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D18E1ED1-2108-411F-BF16-A88D5A948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98356" y="6381747"/>
            <a:ext cx="2320544" cy="365125"/>
          </a:xfrm>
          <a:prstGeom prst="rect">
            <a:avLst/>
          </a:prstGeom>
        </p:spPr>
        <p:txBody>
          <a:bodyPr/>
          <a:lstStyle>
            <a:lvl1pPr algn="r">
              <a:lnSpc>
                <a:spcPct val="150000"/>
              </a:lnSpc>
              <a:defRPr sz="1250"/>
            </a:lvl1pPr>
          </a:lstStyle>
          <a:p>
            <a:fld id="{D72ED78D-2EA7-47EB-A6E6-A347B6C1941C}" type="datetime1">
              <a:rPr lang="nl-NL" smtClean="0"/>
              <a:t>23-1-2024</a:t>
            </a:fld>
            <a:endParaRPr lang="nl-NL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DEA41A9D-9A00-4D44-88B2-25F4EDAF7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381748"/>
            <a:ext cx="557784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defRPr sz="1250"/>
            </a:lvl1pPr>
          </a:lstStyle>
          <a:p>
            <a:fld id="{55A188FA-AAFE-4713-8BE1-64CAD04AEEC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454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| Achtergrond | GENERATOR | Op de operatiekamer | Discussie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12" name="Tijdelijke aanduiding voor datum 3">
            <a:extLst>
              <a:ext uri="{FF2B5EF4-FFF2-40B4-BE49-F238E27FC236}">
                <a16:creationId xmlns:a16="http://schemas.microsoft.com/office/drawing/2014/main" id="{45585E59-0536-4D3D-8ABA-58E7883D79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98356" y="6381747"/>
            <a:ext cx="2320544" cy="365125"/>
          </a:xfrm>
          <a:prstGeom prst="rect">
            <a:avLst/>
          </a:prstGeom>
        </p:spPr>
        <p:txBody>
          <a:bodyPr/>
          <a:lstStyle>
            <a:lvl1pPr algn="r">
              <a:lnSpc>
                <a:spcPct val="150000"/>
              </a:lnSpc>
              <a:defRPr sz="1250"/>
            </a:lvl1pPr>
          </a:lstStyle>
          <a:p>
            <a:fld id="{8949A155-F341-4834-9D56-D1787DE415AA}" type="datetime1">
              <a:rPr lang="nl-NL" smtClean="0"/>
              <a:t>23-1-2024</a:t>
            </a:fld>
            <a:endParaRPr lang="nl-NL" dirty="0"/>
          </a:p>
        </p:txBody>
      </p:sp>
      <p:sp>
        <p:nvSpPr>
          <p:cNvPr id="13" name="Tijdelijke aanduiding voor dianummer 5">
            <a:extLst>
              <a:ext uri="{FF2B5EF4-FFF2-40B4-BE49-F238E27FC236}">
                <a16:creationId xmlns:a16="http://schemas.microsoft.com/office/drawing/2014/main" id="{F3EF1A51-7958-445C-A860-89F2A08F0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381748"/>
            <a:ext cx="557784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defRPr sz="1250"/>
            </a:lvl1pPr>
          </a:lstStyle>
          <a:p>
            <a:fld id="{55A188FA-AAFE-4713-8BE1-64CAD04AEEC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627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jdelijke aanduiding voor afbeelding 57">
            <a:extLst>
              <a:ext uri="{FF2B5EF4-FFF2-40B4-BE49-F238E27FC236}">
                <a16:creationId xmlns:a16="http://schemas.microsoft.com/office/drawing/2014/main" id="{4F584E51-758C-4BD4-9DFB-B5E1885C61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03738"/>
            <a:ext cx="12192000" cy="6254262"/>
          </a:xfrm>
          <a:custGeom>
            <a:avLst/>
            <a:gdLst>
              <a:gd name="connsiteX0" fmla="*/ 0 w 12192000"/>
              <a:gd name="connsiteY0" fmla="*/ 0 h 6254262"/>
              <a:gd name="connsiteX1" fmla="*/ 4320381 w 12192000"/>
              <a:gd name="connsiteY1" fmla="*/ 0 h 6254262"/>
              <a:gd name="connsiteX2" fmla="*/ 4320381 w 12192000"/>
              <a:gd name="connsiteY2" fmla="*/ 45325 h 6254262"/>
              <a:gd name="connsiteX3" fmla="*/ 4662977 w 12192000"/>
              <a:gd name="connsiteY3" fmla="*/ 388450 h 6254262"/>
              <a:gd name="connsiteX4" fmla="*/ 7535373 w 12192000"/>
              <a:gd name="connsiteY4" fmla="*/ 388450 h 6254262"/>
              <a:gd name="connsiteX5" fmla="*/ 7877969 w 12192000"/>
              <a:gd name="connsiteY5" fmla="*/ 45325 h 6254262"/>
              <a:gd name="connsiteX6" fmla="*/ 7877969 w 12192000"/>
              <a:gd name="connsiteY6" fmla="*/ 0 h 6254262"/>
              <a:gd name="connsiteX7" fmla="*/ 12192000 w 12192000"/>
              <a:gd name="connsiteY7" fmla="*/ 0 h 6254262"/>
              <a:gd name="connsiteX8" fmla="*/ 12192000 w 12192000"/>
              <a:gd name="connsiteY8" fmla="*/ 6254262 h 6254262"/>
              <a:gd name="connsiteX9" fmla="*/ 0 w 12192000"/>
              <a:gd name="connsiteY9" fmla="*/ 6254262 h 6254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254262">
                <a:moveTo>
                  <a:pt x="0" y="0"/>
                </a:moveTo>
                <a:lnTo>
                  <a:pt x="4320381" y="0"/>
                </a:lnTo>
                <a:lnTo>
                  <a:pt x="4320381" y="45325"/>
                </a:lnTo>
                <a:cubicBezTo>
                  <a:pt x="4320381" y="234797"/>
                  <a:pt x="4473713" y="388450"/>
                  <a:pt x="4662977" y="388450"/>
                </a:cubicBezTo>
                <a:lnTo>
                  <a:pt x="7535373" y="388450"/>
                </a:lnTo>
                <a:cubicBezTo>
                  <a:pt x="7724637" y="388450"/>
                  <a:pt x="7877969" y="234797"/>
                  <a:pt x="7877969" y="45325"/>
                </a:cubicBezTo>
                <a:lnTo>
                  <a:pt x="7877969" y="0"/>
                </a:lnTo>
                <a:lnTo>
                  <a:pt x="12192000" y="0"/>
                </a:lnTo>
                <a:lnTo>
                  <a:pt x="12192000" y="6254262"/>
                </a:lnTo>
                <a:lnTo>
                  <a:pt x="0" y="62542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57D810CC-D12D-42C3-B7D9-35C135FD387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313238" y="0"/>
            <a:ext cx="3562350" cy="992188"/>
            <a:chOff x="2717" y="0"/>
            <a:chExt cx="2244" cy="62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2737CA9E-E612-4AA1-9570-829E345C9ABE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2717" y="0"/>
              <a:ext cx="2244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CDD742B-8E4A-4257-B04A-3C54C15AF2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7" y="4"/>
              <a:ext cx="2241" cy="617"/>
            </a:xfrm>
            <a:custGeom>
              <a:avLst/>
              <a:gdLst>
                <a:gd name="T0" fmla="*/ 0 w 9343"/>
                <a:gd name="T1" fmla="*/ 0 h 3048"/>
                <a:gd name="T2" fmla="*/ 0 w 9343"/>
                <a:gd name="T3" fmla="*/ 2148 h 3048"/>
                <a:gd name="T4" fmla="*/ 900 w 9343"/>
                <a:gd name="T5" fmla="*/ 3048 h 3048"/>
                <a:gd name="T6" fmla="*/ 8443 w 9343"/>
                <a:gd name="T7" fmla="*/ 3048 h 3048"/>
                <a:gd name="T8" fmla="*/ 9343 w 9343"/>
                <a:gd name="T9" fmla="*/ 2148 h 3048"/>
                <a:gd name="T10" fmla="*/ 9343 w 9343"/>
                <a:gd name="T11" fmla="*/ 0 h 3048"/>
                <a:gd name="T12" fmla="*/ 0 w 9343"/>
                <a:gd name="T13" fmla="*/ 0 h 3048"/>
                <a:gd name="connsiteX0" fmla="*/ 0 w 10000"/>
                <a:gd name="connsiteY0" fmla="*/ 1414 h 10000"/>
                <a:gd name="connsiteX1" fmla="*/ 0 w 10000"/>
                <a:gd name="connsiteY1" fmla="*/ 7047 h 10000"/>
                <a:gd name="connsiteX2" fmla="*/ 963 w 10000"/>
                <a:gd name="connsiteY2" fmla="*/ 10000 h 10000"/>
                <a:gd name="connsiteX3" fmla="*/ 9037 w 10000"/>
                <a:gd name="connsiteY3" fmla="*/ 10000 h 10000"/>
                <a:gd name="connsiteX4" fmla="*/ 10000 w 10000"/>
                <a:gd name="connsiteY4" fmla="*/ 7047 h 10000"/>
                <a:gd name="connsiteX5" fmla="*/ 10000 w 10000"/>
                <a:gd name="connsiteY5" fmla="*/ 0 h 10000"/>
                <a:gd name="connsiteX6" fmla="*/ 0 w 10000"/>
                <a:gd name="connsiteY6" fmla="*/ 1414 h 10000"/>
                <a:gd name="connsiteX0" fmla="*/ 0 w 10000"/>
                <a:gd name="connsiteY0" fmla="*/ 0 h 8586"/>
                <a:gd name="connsiteX1" fmla="*/ 0 w 10000"/>
                <a:gd name="connsiteY1" fmla="*/ 5633 h 8586"/>
                <a:gd name="connsiteX2" fmla="*/ 963 w 10000"/>
                <a:gd name="connsiteY2" fmla="*/ 8586 h 8586"/>
                <a:gd name="connsiteX3" fmla="*/ 9037 w 10000"/>
                <a:gd name="connsiteY3" fmla="*/ 8586 h 8586"/>
                <a:gd name="connsiteX4" fmla="*/ 10000 w 10000"/>
                <a:gd name="connsiteY4" fmla="*/ 5633 h 8586"/>
                <a:gd name="connsiteX5" fmla="*/ 10000 w 10000"/>
                <a:gd name="connsiteY5" fmla="*/ 158 h 8586"/>
                <a:gd name="connsiteX6" fmla="*/ 0 w 10000"/>
                <a:gd name="connsiteY6" fmla="*/ 0 h 8586"/>
                <a:gd name="connsiteX0" fmla="*/ 0 w 10000"/>
                <a:gd name="connsiteY0" fmla="*/ 0 h 9817"/>
                <a:gd name="connsiteX1" fmla="*/ 0 w 10000"/>
                <a:gd name="connsiteY1" fmla="*/ 6378 h 9817"/>
                <a:gd name="connsiteX2" fmla="*/ 963 w 10000"/>
                <a:gd name="connsiteY2" fmla="*/ 9817 h 9817"/>
                <a:gd name="connsiteX3" fmla="*/ 9037 w 10000"/>
                <a:gd name="connsiteY3" fmla="*/ 9817 h 9817"/>
                <a:gd name="connsiteX4" fmla="*/ 10000 w 10000"/>
                <a:gd name="connsiteY4" fmla="*/ 6378 h 9817"/>
                <a:gd name="connsiteX5" fmla="*/ 10000 w 10000"/>
                <a:gd name="connsiteY5" fmla="*/ 1 h 9817"/>
                <a:gd name="connsiteX6" fmla="*/ 0 w 10000"/>
                <a:gd name="connsiteY6" fmla="*/ 0 h 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9817">
                  <a:moveTo>
                    <a:pt x="0" y="0"/>
                  </a:moveTo>
                  <a:lnTo>
                    <a:pt x="0" y="6378"/>
                  </a:lnTo>
                  <a:cubicBezTo>
                    <a:pt x="0" y="8277"/>
                    <a:pt x="431" y="9817"/>
                    <a:pt x="963" y="9817"/>
                  </a:cubicBezTo>
                  <a:lnTo>
                    <a:pt x="9037" y="9817"/>
                  </a:lnTo>
                  <a:cubicBezTo>
                    <a:pt x="9569" y="9817"/>
                    <a:pt x="10000" y="8277"/>
                    <a:pt x="10000" y="6378"/>
                  </a:cubicBezTo>
                  <a:lnTo>
                    <a:pt x="1000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BA86875-3115-4A25-9198-5BAE91ED94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72" y="250"/>
              <a:ext cx="101" cy="132"/>
            </a:xfrm>
            <a:custGeom>
              <a:avLst/>
              <a:gdLst>
                <a:gd name="T0" fmla="*/ 352 w 423"/>
                <a:gd name="T1" fmla="*/ 278 h 547"/>
                <a:gd name="T2" fmla="*/ 70 w 423"/>
                <a:gd name="T3" fmla="*/ 278 h 547"/>
                <a:gd name="T4" fmla="*/ 70 w 423"/>
                <a:gd name="T5" fmla="*/ 207 h 547"/>
                <a:gd name="T6" fmla="*/ 211 w 423"/>
                <a:gd name="T7" fmla="*/ 71 h 547"/>
                <a:gd name="T8" fmla="*/ 352 w 423"/>
                <a:gd name="T9" fmla="*/ 207 h 547"/>
                <a:gd name="T10" fmla="*/ 352 w 423"/>
                <a:gd name="T11" fmla="*/ 278 h 547"/>
                <a:gd name="T12" fmla="*/ 211 w 423"/>
                <a:gd name="T13" fmla="*/ 0 h 547"/>
                <a:gd name="T14" fmla="*/ 0 w 423"/>
                <a:gd name="T15" fmla="*/ 207 h 547"/>
                <a:gd name="T16" fmla="*/ 0 w 423"/>
                <a:gd name="T17" fmla="*/ 525 h 547"/>
                <a:gd name="T18" fmla="*/ 22 w 423"/>
                <a:gd name="T19" fmla="*/ 547 h 547"/>
                <a:gd name="T20" fmla="*/ 48 w 423"/>
                <a:gd name="T21" fmla="*/ 547 h 547"/>
                <a:gd name="T22" fmla="*/ 70 w 423"/>
                <a:gd name="T23" fmla="*/ 525 h 547"/>
                <a:gd name="T24" fmla="*/ 70 w 423"/>
                <a:gd name="T25" fmla="*/ 355 h 547"/>
                <a:gd name="T26" fmla="*/ 352 w 423"/>
                <a:gd name="T27" fmla="*/ 355 h 547"/>
                <a:gd name="T28" fmla="*/ 352 w 423"/>
                <a:gd name="T29" fmla="*/ 525 h 547"/>
                <a:gd name="T30" fmla="*/ 374 w 423"/>
                <a:gd name="T31" fmla="*/ 547 h 547"/>
                <a:gd name="T32" fmla="*/ 401 w 423"/>
                <a:gd name="T33" fmla="*/ 547 h 547"/>
                <a:gd name="T34" fmla="*/ 423 w 423"/>
                <a:gd name="T35" fmla="*/ 525 h 547"/>
                <a:gd name="T36" fmla="*/ 423 w 423"/>
                <a:gd name="T37" fmla="*/ 207 h 547"/>
                <a:gd name="T38" fmla="*/ 211 w 423"/>
                <a:gd name="T3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3" h="547">
                  <a:moveTo>
                    <a:pt x="352" y="278"/>
                  </a:moveTo>
                  <a:lnTo>
                    <a:pt x="70" y="278"/>
                  </a:lnTo>
                  <a:lnTo>
                    <a:pt x="70" y="207"/>
                  </a:lnTo>
                  <a:cubicBezTo>
                    <a:pt x="70" y="126"/>
                    <a:pt x="127" y="71"/>
                    <a:pt x="211" y="71"/>
                  </a:cubicBezTo>
                  <a:cubicBezTo>
                    <a:pt x="297" y="71"/>
                    <a:pt x="352" y="124"/>
                    <a:pt x="352" y="207"/>
                  </a:cubicBezTo>
                  <a:lnTo>
                    <a:pt x="352" y="278"/>
                  </a:lnTo>
                  <a:close/>
                  <a:moveTo>
                    <a:pt x="211" y="0"/>
                  </a:moveTo>
                  <a:cubicBezTo>
                    <a:pt x="89" y="0"/>
                    <a:pt x="0" y="87"/>
                    <a:pt x="0" y="207"/>
                  </a:cubicBezTo>
                  <a:lnTo>
                    <a:pt x="0" y="525"/>
                  </a:lnTo>
                  <a:cubicBezTo>
                    <a:pt x="0" y="537"/>
                    <a:pt x="10" y="547"/>
                    <a:pt x="22" y="547"/>
                  </a:cubicBezTo>
                  <a:lnTo>
                    <a:pt x="48" y="547"/>
                  </a:lnTo>
                  <a:cubicBezTo>
                    <a:pt x="60" y="547"/>
                    <a:pt x="70" y="537"/>
                    <a:pt x="70" y="525"/>
                  </a:cubicBezTo>
                  <a:lnTo>
                    <a:pt x="70" y="355"/>
                  </a:lnTo>
                  <a:lnTo>
                    <a:pt x="352" y="355"/>
                  </a:lnTo>
                  <a:lnTo>
                    <a:pt x="352" y="525"/>
                  </a:lnTo>
                  <a:cubicBezTo>
                    <a:pt x="352" y="537"/>
                    <a:pt x="362" y="547"/>
                    <a:pt x="374" y="547"/>
                  </a:cubicBezTo>
                  <a:lnTo>
                    <a:pt x="401" y="547"/>
                  </a:lnTo>
                  <a:cubicBezTo>
                    <a:pt x="413" y="547"/>
                    <a:pt x="423" y="537"/>
                    <a:pt x="423" y="525"/>
                  </a:cubicBezTo>
                  <a:lnTo>
                    <a:pt x="423" y="207"/>
                  </a:lnTo>
                  <a:cubicBezTo>
                    <a:pt x="423" y="85"/>
                    <a:pt x="336" y="0"/>
                    <a:pt x="211" y="0"/>
                  </a:cubicBezTo>
                  <a:close/>
                </a:path>
              </a:pathLst>
            </a:custGeom>
            <a:solidFill>
              <a:srgbClr val="00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F287FBA4-5998-49A5-B5AC-CC8011930B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3" y="281"/>
              <a:ext cx="138" cy="101"/>
            </a:xfrm>
            <a:custGeom>
              <a:avLst/>
              <a:gdLst>
                <a:gd name="T0" fmla="*/ 413 w 575"/>
                <a:gd name="T1" fmla="*/ 0 h 420"/>
                <a:gd name="T2" fmla="*/ 287 w 575"/>
                <a:gd name="T3" fmla="*/ 59 h 420"/>
                <a:gd name="T4" fmla="*/ 161 w 575"/>
                <a:gd name="T5" fmla="*/ 0 h 420"/>
                <a:gd name="T6" fmla="*/ 0 w 575"/>
                <a:gd name="T7" fmla="*/ 161 h 420"/>
                <a:gd name="T8" fmla="*/ 0 w 575"/>
                <a:gd name="T9" fmla="*/ 398 h 420"/>
                <a:gd name="T10" fmla="*/ 22 w 575"/>
                <a:gd name="T11" fmla="*/ 420 h 420"/>
                <a:gd name="T12" fmla="*/ 49 w 575"/>
                <a:gd name="T13" fmla="*/ 420 h 420"/>
                <a:gd name="T14" fmla="*/ 71 w 575"/>
                <a:gd name="T15" fmla="*/ 398 h 420"/>
                <a:gd name="T16" fmla="*/ 71 w 575"/>
                <a:gd name="T17" fmla="*/ 161 h 420"/>
                <a:gd name="T18" fmla="*/ 161 w 575"/>
                <a:gd name="T19" fmla="*/ 71 h 420"/>
                <a:gd name="T20" fmla="*/ 252 w 575"/>
                <a:gd name="T21" fmla="*/ 161 h 420"/>
                <a:gd name="T22" fmla="*/ 252 w 575"/>
                <a:gd name="T23" fmla="*/ 398 h 420"/>
                <a:gd name="T24" fmla="*/ 274 w 575"/>
                <a:gd name="T25" fmla="*/ 420 h 420"/>
                <a:gd name="T26" fmla="*/ 301 w 575"/>
                <a:gd name="T27" fmla="*/ 420 h 420"/>
                <a:gd name="T28" fmla="*/ 323 w 575"/>
                <a:gd name="T29" fmla="*/ 398 h 420"/>
                <a:gd name="T30" fmla="*/ 323 w 575"/>
                <a:gd name="T31" fmla="*/ 161 h 420"/>
                <a:gd name="T32" fmla="*/ 413 w 575"/>
                <a:gd name="T33" fmla="*/ 71 h 420"/>
                <a:gd name="T34" fmla="*/ 504 w 575"/>
                <a:gd name="T35" fmla="*/ 161 h 420"/>
                <a:gd name="T36" fmla="*/ 504 w 575"/>
                <a:gd name="T37" fmla="*/ 398 h 420"/>
                <a:gd name="T38" fmla="*/ 526 w 575"/>
                <a:gd name="T39" fmla="*/ 420 h 420"/>
                <a:gd name="T40" fmla="*/ 553 w 575"/>
                <a:gd name="T41" fmla="*/ 420 h 420"/>
                <a:gd name="T42" fmla="*/ 575 w 575"/>
                <a:gd name="T43" fmla="*/ 398 h 420"/>
                <a:gd name="T44" fmla="*/ 575 w 575"/>
                <a:gd name="T45" fmla="*/ 161 h 420"/>
                <a:gd name="T46" fmla="*/ 413 w 575"/>
                <a:gd name="T4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5" h="420">
                  <a:moveTo>
                    <a:pt x="413" y="0"/>
                  </a:moveTo>
                  <a:cubicBezTo>
                    <a:pt x="361" y="0"/>
                    <a:pt x="316" y="22"/>
                    <a:pt x="287" y="59"/>
                  </a:cubicBezTo>
                  <a:cubicBezTo>
                    <a:pt x="258" y="22"/>
                    <a:pt x="213" y="0"/>
                    <a:pt x="161" y="0"/>
                  </a:cubicBezTo>
                  <a:cubicBezTo>
                    <a:pt x="69" y="0"/>
                    <a:pt x="0" y="69"/>
                    <a:pt x="0" y="161"/>
                  </a:cubicBezTo>
                  <a:lnTo>
                    <a:pt x="0" y="398"/>
                  </a:lnTo>
                  <a:cubicBezTo>
                    <a:pt x="0" y="410"/>
                    <a:pt x="10" y="420"/>
                    <a:pt x="22" y="420"/>
                  </a:cubicBezTo>
                  <a:lnTo>
                    <a:pt x="49" y="420"/>
                  </a:lnTo>
                  <a:cubicBezTo>
                    <a:pt x="61" y="420"/>
                    <a:pt x="71" y="410"/>
                    <a:pt x="71" y="398"/>
                  </a:cubicBezTo>
                  <a:lnTo>
                    <a:pt x="71" y="161"/>
                  </a:lnTo>
                  <a:cubicBezTo>
                    <a:pt x="71" y="108"/>
                    <a:pt x="108" y="71"/>
                    <a:pt x="161" y="71"/>
                  </a:cubicBezTo>
                  <a:cubicBezTo>
                    <a:pt x="215" y="71"/>
                    <a:pt x="252" y="108"/>
                    <a:pt x="252" y="161"/>
                  </a:cubicBezTo>
                  <a:lnTo>
                    <a:pt x="252" y="398"/>
                  </a:lnTo>
                  <a:cubicBezTo>
                    <a:pt x="252" y="410"/>
                    <a:pt x="262" y="420"/>
                    <a:pt x="274" y="420"/>
                  </a:cubicBezTo>
                  <a:lnTo>
                    <a:pt x="301" y="420"/>
                  </a:lnTo>
                  <a:cubicBezTo>
                    <a:pt x="313" y="420"/>
                    <a:pt x="323" y="410"/>
                    <a:pt x="323" y="398"/>
                  </a:cubicBezTo>
                  <a:lnTo>
                    <a:pt x="323" y="161"/>
                  </a:lnTo>
                  <a:cubicBezTo>
                    <a:pt x="323" y="108"/>
                    <a:pt x="360" y="71"/>
                    <a:pt x="413" y="71"/>
                  </a:cubicBezTo>
                  <a:cubicBezTo>
                    <a:pt x="467" y="71"/>
                    <a:pt x="504" y="108"/>
                    <a:pt x="504" y="161"/>
                  </a:cubicBezTo>
                  <a:lnTo>
                    <a:pt x="504" y="398"/>
                  </a:lnTo>
                  <a:cubicBezTo>
                    <a:pt x="504" y="410"/>
                    <a:pt x="514" y="420"/>
                    <a:pt x="526" y="420"/>
                  </a:cubicBezTo>
                  <a:lnTo>
                    <a:pt x="553" y="420"/>
                  </a:lnTo>
                  <a:cubicBezTo>
                    <a:pt x="565" y="420"/>
                    <a:pt x="575" y="410"/>
                    <a:pt x="575" y="398"/>
                  </a:cubicBezTo>
                  <a:lnTo>
                    <a:pt x="575" y="161"/>
                  </a:lnTo>
                  <a:cubicBezTo>
                    <a:pt x="575" y="68"/>
                    <a:pt x="507" y="0"/>
                    <a:pt x="413" y="0"/>
                  </a:cubicBezTo>
                  <a:close/>
                </a:path>
              </a:pathLst>
            </a:custGeom>
            <a:solidFill>
              <a:srgbClr val="00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FDDB77F-3797-43DA-9397-1C8044A4A5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7" y="281"/>
              <a:ext cx="87" cy="102"/>
            </a:xfrm>
            <a:custGeom>
              <a:avLst/>
              <a:gdLst>
                <a:gd name="T0" fmla="*/ 192 w 362"/>
                <a:gd name="T1" fmla="*/ 167 h 428"/>
                <a:gd name="T2" fmla="*/ 91 w 362"/>
                <a:gd name="T3" fmla="*/ 121 h 428"/>
                <a:gd name="T4" fmla="*/ 102 w 362"/>
                <a:gd name="T5" fmla="*/ 94 h 428"/>
                <a:gd name="T6" fmla="*/ 181 w 362"/>
                <a:gd name="T7" fmla="*/ 69 h 428"/>
                <a:gd name="T8" fmla="*/ 283 w 362"/>
                <a:gd name="T9" fmla="*/ 131 h 428"/>
                <a:gd name="T10" fmla="*/ 304 w 362"/>
                <a:gd name="T11" fmla="*/ 146 h 428"/>
                <a:gd name="T12" fmla="*/ 331 w 362"/>
                <a:gd name="T13" fmla="*/ 146 h 428"/>
                <a:gd name="T14" fmla="*/ 348 w 362"/>
                <a:gd name="T15" fmla="*/ 138 h 428"/>
                <a:gd name="T16" fmla="*/ 352 w 362"/>
                <a:gd name="T17" fmla="*/ 119 h 428"/>
                <a:gd name="T18" fmla="*/ 181 w 362"/>
                <a:gd name="T19" fmla="*/ 0 h 428"/>
                <a:gd name="T20" fmla="*/ 20 w 362"/>
                <a:gd name="T21" fmla="*/ 122 h 428"/>
                <a:gd name="T22" fmla="*/ 182 w 362"/>
                <a:gd name="T23" fmla="*/ 236 h 428"/>
                <a:gd name="T24" fmla="*/ 290 w 362"/>
                <a:gd name="T25" fmla="*/ 296 h 428"/>
                <a:gd name="T26" fmla="*/ 279 w 362"/>
                <a:gd name="T27" fmla="*/ 330 h 428"/>
                <a:gd name="T28" fmla="*/ 192 w 362"/>
                <a:gd name="T29" fmla="*/ 360 h 428"/>
                <a:gd name="T30" fmla="*/ 70 w 362"/>
                <a:gd name="T31" fmla="*/ 286 h 428"/>
                <a:gd name="T32" fmla="*/ 49 w 362"/>
                <a:gd name="T33" fmla="*/ 269 h 428"/>
                <a:gd name="T34" fmla="*/ 23 w 362"/>
                <a:gd name="T35" fmla="*/ 269 h 428"/>
                <a:gd name="T36" fmla="*/ 6 w 362"/>
                <a:gd name="T37" fmla="*/ 277 h 428"/>
                <a:gd name="T38" fmla="*/ 1 w 362"/>
                <a:gd name="T39" fmla="*/ 295 h 428"/>
                <a:gd name="T40" fmla="*/ 193 w 362"/>
                <a:gd name="T41" fmla="*/ 428 h 428"/>
                <a:gd name="T42" fmla="*/ 330 w 362"/>
                <a:gd name="T43" fmla="*/ 379 h 428"/>
                <a:gd name="T44" fmla="*/ 361 w 362"/>
                <a:gd name="T45" fmla="*/ 293 h 428"/>
                <a:gd name="T46" fmla="*/ 361 w 362"/>
                <a:gd name="T47" fmla="*/ 293 h 428"/>
                <a:gd name="T48" fmla="*/ 192 w 362"/>
                <a:gd name="T49" fmla="*/ 16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2" h="428">
                  <a:moveTo>
                    <a:pt x="192" y="167"/>
                  </a:moveTo>
                  <a:cubicBezTo>
                    <a:pt x="107" y="155"/>
                    <a:pt x="91" y="142"/>
                    <a:pt x="91" y="121"/>
                  </a:cubicBezTo>
                  <a:cubicBezTo>
                    <a:pt x="91" y="111"/>
                    <a:pt x="95" y="102"/>
                    <a:pt x="102" y="94"/>
                  </a:cubicBezTo>
                  <a:cubicBezTo>
                    <a:pt x="118" y="78"/>
                    <a:pt x="148" y="69"/>
                    <a:pt x="181" y="69"/>
                  </a:cubicBezTo>
                  <a:cubicBezTo>
                    <a:pt x="219" y="69"/>
                    <a:pt x="267" y="80"/>
                    <a:pt x="283" y="131"/>
                  </a:cubicBezTo>
                  <a:cubicBezTo>
                    <a:pt x="286" y="140"/>
                    <a:pt x="294" y="146"/>
                    <a:pt x="304" y="146"/>
                  </a:cubicBezTo>
                  <a:lnTo>
                    <a:pt x="331" y="146"/>
                  </a:lnTo>
                  <a:cubicBezTo>
                    <a:pt x="338" y="146"/>
                    <a:pt x="344" y="143"/>
                    <a:pt x="348" y="138"/>
                  </a:cubicBezTo>
                  <a:cubicBezTo>
                    <a:pt x="352" y="133"/>
                    <a:pt x="354" y="126"/>
                    <a:pt x="352" y="119"/>
                  </a:cubicBezTo>
                  <a:cubicBezTo>
                    <a:pt x="334" y="44"/>
                    <a:pt x="272" y="0"/>
                    <a:pt x="181" y="0"/>
                  </a:cubicBezTo>
                  <a:cubicBezTo>
                    <a:pt x="75" y="0"/>
                    <a:pt x="20" y="61"/>
                    <a:pt x="20" y="122"/>
                  </a:cubicBezTo>
                  <a:cubicBezTo>
                    <a:pt x="22" y="213"/>
                    <a:pt x="117" y="226"/>
                    <a:pt x="182" y="236"/>
                  </a:cubicBezTo>
                  <a:cubicBezTo>
                    <a:pt x="281" y="250"/>
                    <a:pt x="290" y="274"/>
                    <a:pt x="290" y="296"/>
                  </a:cubicBezTo>
                  <a:cubicBezTo>
                    <a:pt x="291" y="309"/>
                    <a:pt x="287" y="321"/>
                    <a:pt x="279" y="330"/>
                  </a:cubicBezTo>
                  <a:cubicBezTo>
                    <a:pt x="261" y="348"/>
                    <a:pt x="228" y="360"/>
                    <a:pt x="192" y="360"/>
                  </a:cubicBezTo>
                  <a:cubicBezTo>
                    <a:pt x="153" y="360"/>
                    <a:pt x="84" y="350"/>
                    <a:pt x="70" y="286"/>
                  </a:cubicBezTo>
                  <a:cubicBezTo>
                    <a:pt x="68" y="276"/>
                    <a:pt x="59" y="269"/>
                    <a:pt x="49" y="269"/>
                  </a:cubicBezTo>
                  <a:lnTo>
                    <a:pt x="23" y="269"/>
                  </a:lnTo>
                  <a:cubicBezTo>
                    <a:pt x="16" y="269"/>
                    <a:pt x="10" y="272"/>
                    <a:pt x="6" y="277"/>
                  </a:cubicBezTo>
                  <a:cubicBezTo>
                    <a:pt x="2" y="282"/>
                    <a:pt x="0" y="288"/>
                    <a:pt x="1" y="295"/>
                  </a:cubicBezTo>
                  <a:cubicBezTo>
                    <a:pt x="15" y="378"/>
                    <a:pt x="86" y="428"/>
                    <a:pt x="193" y="428"/>
                  </a:cubicBezTo>
                  <a:cubicBezTo>
                    <a:pt x="250" y="428"/>
                    <a:pt x="299" y="411"/>
                    <a:pt x="330" y="379"/>
                  </a:cubicBezTo>
                  <a:cubicBezTo>
                    <a:pt x="351" y="357"/>
                    <a:pt x="362" y="326"/>
                    <a:pt x="361" y="293"/>
                  </a:cubicBezTo>
                  <a:cubicBezTo>
                    <a:pt x="361" y="293"/>
                    <a:pt x="361" y="293"/>
                    <a:pt x="361" y="293"/>
                  </a:cubicBezTo>
                  <a:cubicBezTo>
                    <a:pt x="356" y="191"/>
                    <a:pt x="246" y="175"/>
                    <a:pt x="192" y="167"/>
                  </a:cubicBezTo>
                  <a:close/>
                </a:path>
              </a:pathLst>
            </a:custGeom>
            <a:solidFill>
              <a:srgbClr val="00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6FA9B607-DF78-4B49-8082-91AEB8B8B4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1" y="264"/>
              <a:ext cx="53" cy="118"/>
            </a:xfrm>
            <a:custGeom>
              <a:avLst/>
              <a:gdLst>
                <a:gd name="T0" fmla="*/ 197 w 219"/>
                <a:gd name="T1" fmla="*/ 148 h 489"/>
                <a:gd name="T2" fmla="*/ 219 w 219"/>
                <a:gd name="T3" fmla="*/ 127 h 489"/>
                <a:gd name="T4" fmla="*/ 219 w 219"/>
                <a:gd name="T5" fmla="*/ 100 h 489"/>
                <a:gd name="T6" fmla="*/ 197 w 219"/>
                <a:gd name="T7" fmla="*/ 78 h 489"/>
                <a:gd name="T8" fmla="*/ 120 w 219"/>
                <a:gd name="T9" fmla="*/ 78 h 489"/>
                <a:gd name="T10" fmla="*/ 120 w 219"/>
                <a:gd name="T11" fmla="*/ 22 h 489"/>
                <a:gd name="T12" fmla="*/ 98 w 219"/>
                <a:gd name="T13" fmla="*/ 0 h 489"/>
                <a:gd name="T14" fmla="*/ 72 w 219"/>
                <a:gd name="T15" fmla="*/ 0 h 489"/>
                <a:gd name="T16" fmla="*/ 50 w 219"/>
                <a:gd name="T17" fmla="*/ 22 h 489"/>
                <a:gd name="T18" fmla="*/ 50 w 219"/>
                <a:gd name="T19" fmla="*/ 78 h 489"/>
                <a:gd name="T20" fmla="*/ 22 w 219"/>
                <a:gd name="T21" fmla="*/ 78 h 489"/>
                <a:gd name="T22" fmla="*/ 0 w 219"/>
                <a:gd name="T23" fmla="*/ 100 h 489"/>
                <a:gd name="T24" fmla="*/ 0 w 219"/>
                <a:gd name="T25" fmla="*/ 127 h 489"/>
                <a:gd name="T26" fmla="*/ 22 w 219"/>
                <a:gd name="T27" fmla="*/ 148 h 489"/>
                <a:gd name="T28" fmla="*/ 50 w 219"/>
                <a:gd name="T29" fmla="*/ 148 h 489"/>
                <a:gd name="T30" fmla="*/ 50 w 219"/>
                <a:gd name="T31" fmla="*/ 340 h 489"/>
                <a:gd name="T32" fmla="*/ 94 w 219"/>
                <a:gd name="T33" fmla="*/ 457 h 489"/>
                <a:gd name="T34" fmla="*/ 183 w 219"/>
                <a:gd name="T35" fmla="*/ 489 h 489"/>
                <a:gd name="T36" fmla="*/ 199 w 219"/>
                <a:gd name="T37" fmla="*/ 489 h 489"/>
                <a:gd name="T38" fmla="*/ 219 w 219"/>
                <a:gd name="T39" fmla="*/ 467 h 489"/>
                <a:gd name="T40" fmla="*/ 219 w 219"/>
                <a:gd name="T41" fmla="*/ 443 h 489"/>
                <a:gd name="T42" fmla="*/ 212 w 219"/>
                <a:gd name="T43" fmla="*/ 427 h 489"/>
                <a:gd name="T44" fmla="*/ 196 w 219"/>
                <a:gd name="T45" fmla="*/ 421 h 489"/>
                <a:gd name="T46" fmla="*/ 141 w 219"/>
                <a:gd name="T47" fmla="*/ 404 h 489"/>
                <a:gd name="T48" fmla="*/ 120 w 219"/>
                <a:gd name="T49" fmla="*/ 340 h 489"/>
                <a:gd name="T50" fmla="*/ 120 w 219"/>
                <a:gd name="T51" fmla="*/ 148 h 489"/>
                <a:gd name="T52" fmla="*/ 197 w 219"/>
                <a:gd name="T53" fmla="*/ 148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9" h="489">
                  <a:moveTo>
                    <a:pt x="197" y="148"/>
                  </a:moveTo>
                  <a:cubicBezTo>
                    <a:pt x="209" y="148"/>
                    <a:pt x="219" y="139"/>
                    <a:pt x="219" y="127"/>
                  </a:cubicBezTo>
                  <a:lnTo>
                    <a:pt x="219" y="100"/>
                  </a:lnTo>
                  <a:cubicBezTo>
                    <a:pt x="219" y="88"/>
                    <a:pt x="209" y="78"/>
                    <a:pt x="197" y="78"/>
                  </a:cubicBezTo>
                  <a:lnTo>
                    <a:pt x="120" y="78"/>
                  </a:lnTo>
                  <a:lnTo>
                    <a:pt x="120" y="22"/>
                  </a:lnTo>
                  <a:cubicBezTo>
                    <a:pt x="120" y="10"/>
                    <a:pt x="110" y="0"/>
                    <a:pt x="98" y="0"/>
                  </a:cubicBezTo>
                  <a:lnTo>
                    <a:pt x="72" y="0"/>
                  </a:lnTo>
                  <a:cubicBezTo>
                    <a:pt x="59" y="0"/>
                    <a:pt x="50" y="10"/>
                    <a:pt x="50" y="22"/>
                  </a:cubicBezTo>
                  <a:lnTo>
                    <a:pt x="50" y="78"/>
                  </a:lnTo>
                  <a:lnTo>
                    <a:pt x="22" y="78"/>
                  </a:lnTo>
                  <a:cubicBezTo>
                    <a:pt x="10" y="78"/>
                    <a:pt x="0" y="88"/>
                    <a:pt x="0" y="100"/>
                  </a:cubicBezTo>
                  <a:lnTo>
                    <a:pt x="0" y="127"/>
                  </a:lnTo>
                  <a:cubicBezTo>
                    <a:pt x="0" y="139"/>
                    <a:pt x="10" y="148"/>
                    <a:pt x="22" y="148"/>
                  </a:cubicBezTo>
                  <a:lnTo>
                    <a:pt x="50" y="148"/>
                  </a:lnTo>
                  <a:lnTo>
                    <a:pt x="50" y="340"/>
                  </a:lnTo>
                  <a:cubicBezTo>
                    <a:pt x="50" y="390"/>
                    <a:pt x="65" y="431"/>
                    <a:pt x="94" y="457"/>
                  </a:cubicBezTo>
                  <a:cubicBezTo>
                    <a:pt x="117" y="478"/>
                    <a:pt x="148" y="489"/>
                    <a:pt x="183" y="489"/>
                  </a:cubicBezTo>
                  <a:cubicBezTo>
                    <a:pt x="188" y="489"/>
                    <a:pt x="193" y="489"/>
                    <a:pt x="199" y="489"/>
                  </a:cubicBezTo>
                  <a:cubicBezTo>
                    <a:pt x="210" y="488"/>
                    <a:pt x="219" y="478"/>
                    <a:pt x="219" y="467"/>
                  </a:cubicBezTo>
                  <a:lnTo>
                    <a:pt x="219" y="443"/>
                  </a:lnTo>
                  <a:cubicBezTo>
                    <a:pt x="219" y="437"/>
                    <a:pt x="216" y="431"/>
                    <a:pt x="212" y="427"/>
                  </a:cubicBezTo>
                  <a:cubicBezTo>
                    <a:pt x="208" y="423"/>
                    <a:pt x="202" y="421"/>
                    <a:pt x="196" y="421"/>
                  </a:cubicBezTo>
                  <a:cubicBezTo>
                    <a:pt x="171" y="422"/>
                    <a:pt x="153" y="416"/>
                    <a:pt x="141" y="404"/>
                  </a:cubicBezTo>
                  <a:cubicBezTo>
                    <a:pt x="123" y="388"/>
                    <a:pt x="120" y="360"/>
                    <a:pt x="120" y="340"/>
                  </a:cubicBezTo>
                  <a:lnTo>
                    <a:pt x="120" y="148"/>
                  </a:lnTo>
                  <a:lnTo>
                    <a:pt x="197" y="148"/>
                  </a:lnTo>
                  <a:close/>
                </a:path>
              </a:pathLst>
            </a:custGeom>
            <a:solidFill>
              <a:srgbClr val="00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5F144E95-8116-4C03-9EC1-47F1552174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14" y="280"/>
              <a:ext cx="53" cy="102"/>
            </a:xfrm>
            <a:custGeom>
              <a:avLst/>
              <a:gdLst>
                <a:gd name="T0" fmla="*/ 201 w 220"/>
                <a:gd name="T1" fmla="*/ 6 h 424"/>
                <a:gd name="T2" fmla="*/ 71 w 220"/>
                <a:gd name="T3" fmla="*/ 37 h 424"/>
                <a:gd name="T4" fmla="*/ 71 w 220"/>
                <a:gd name="T5" fmla="*/ 35 h 424"/>
                <a:gd name="T6" fmla="*/ 49 w 220"/>
                <a:gd name="T7" fmla="*/ 13 h 424"/>
                <a:gd name="T8" fmla="*/ 22 w 220"/>
                <a:gd name="T9" fmla="*/ 13 h 424"/>
                <a:gd name="T10" fmla="*/ 0 w 220"/>
                <a:gd name="T11" fmla="*/ 35 h 424"/>
                <a:gd name="T12" fmla="*/ 0 w 220"/>
                <a:gd name="T13" fmla="*/ 402 h 424"/>
                <a:gd name="T14" fmla="*/ 22 w 220"/>
                <a:gd name="T15" fmla="*/ 424 h 424"/>
                <a:gd name="T16" fmla="*/ 49 w 220"/>
                <a:gd name="T17" fmla="*/ 424 h 424"/>
                <a:gd name="T18" fmla="*/ 71 w 220"/>
                <a:gd name="T19" fmla="*/ 402 h 424"/>
                <a:gd name="T20" fmla="*/ 71 w 220"/>
                <a:gd name="T21" fmla="*/ 180 h 424"/>
                <a:gd name="T22" fmla="*/ 105 w 220"/>
                <a:gd name="T23" fmla="*/ 99 h 424"/>
                <a:gd name="T24" fmla="*/ 196 w 220"/>
                <a:gd name="T25" fmla="*/ 73 h 424"/>
                <a:gd name="T26" fmla="*/ 213 w 220"/>
                <a:gd name="T27" fmla="*/ 68 h 424"/>
                <a:gd name="T28" fmla="*/ 220 w 220"/>
                <a:gd name="T29" fmla="*/ 52 h 424"/>
                <a:gd name="T30" fmla="*/ 220 w 220"/>
                <a:gd name="T31" fmla="*/ 27 h 424"/>
                <a:gd name="T32" fmla="*/ 201 w 220"/>
                <a:gd name="T33" fmla="*/ 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0" h="424">
                  <a:moveTo>
                    <a:pt x="201" y="6"/>
                  </a:moveTo>
                  <a:cubicBezTo>
                    <a:pt x="152" y="0"/>
                    <a:pt x="107" y="11"/>
                    <a:pt x="71" y="37"/>
                  </a:cubicBezTo>
                  <a:lnTo>
                    <a:pt x="71" y="35"/>
                  </a:lnTo>
                  <a:cubicBezTo>
                    <a:pt x="71" y="23"/>
                    <a:pt x="61" y="13"/>
                    <a:pt x="49" y="13"/>
                  </a:cubicBezTo>
                  <a:lnTo>
                    <a:pt x="22" y="13"/>
                  </a:lnTo>
                  <a:cubicBezTo>
                    <a:pt x="10" y="13"/>
                    <a:pt x="0" y="23"/>
                    <a:pt x="0" y="35"/>
                  </a:cubicBezTo>
                  <a:lnTo>
                    <a:pt x="0" y="402"/>
                  </a:lnTo>
                  <a:cubicBezTo>
                    <a:pt x="0" y="414"/>
                    <a:pt x="10" y="424"/>
                    <a:pt x="22" y="424"/>
                  </a:cubicBezTo>
                  <a:lnTo>
                    <a:pt x="49" y="424"/>
                  </a:lnTo>
                  <a:cubicBezTo>
                    <a:pt x="61" y="424"/>
                    <a:pt x="71" y="414"/>
                    <a:pt x="71" y="402"/>
                  </a:cubicBezTo>
                  <a:lnTo>
                    <a:pt x="71" y="180"/>
                  </a:lnTo>
                  <a:cubicBezTo>
                    <a:pt x="71" y="148"/>
                    <a:pt x="83" y="118"/>
                    <a:pt x="105" y="99"/>
                  </a:cubicBezTo>
                  <a:cubicBezTo>
                    <a:pt x="125" y="79"/>
                    <a:pt x="158" y="70"/>
                    <a:pt x="196" y="73"/>
                  </a:cubicBezTo>
                  <a:cubicBezTo>
                    <a:pt x="202" y="74"/>
                    <a:pt x="208" y="72"/>
                    <a:pt x="213" y="68"/>
                  </a:cubicBezTo>
                  <a:cubicBezTo>
                    <a:pt x="217" y="64"/>
                    <a:pt x="220" y="58"/>
                    <a:pt x="220" y="52"/>
                  </a:cubicBezTo>
                  <a:lnTo>
                    <a:pt x="220" y="27"/>
                  </a:lnTo>
                  <a:cubicBezTo>
                    <a:pt x="220" y="16"/>
                    <a:pt x="212" y="7"/>
                    <a:pt x="201" y="6"/>
                  </a:cubicBezTo>
                  <a:close/>
                </a:path>
              </a:pathLst>
            </a:custGeom>
            <a:solidFill>
              <a:srgbClr val="00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4F5FB01F-6873-42C9-91DB-3652564416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96" y="281"/>
              <a:ext cx="138" cy="101"/>
            </a:xfrm>
            <a:custGeom>
              <a:avLst/>
              <a:gdLst>
                <a:gd name="T0" fmla="*/ 414 w 575"/>
                <a:gd name="T1" fmla="*/ 0 h 420"/>
                <a:gd name="T2" fmla="*/ 288 w 575"/>
                <a:gd name="T3" fmla="*/ 59 h 420"/>
                <a:gd name="T4" fmla="*/ 162 w 575"/>
                <a:gd name="T5" fmla="*/ 0 h 420"/>
                <a:gd name="T6" fmla="*/ 0 w 575"/>
                <a:gd name="T7" fmla="*/ 161 h 420"/>
                <a:gd name="T8" fmla="*/ 0 w 575"/>
                <a:gd name="T9" fmla="*/ 398 h 420"/>
                <a:gd name="T10" fmla="*/ 22 w 575"/>
                <a:gd name="T11" fmla="*/ 420 h 420"/>
                <a:gd name="T12" fmla="*/ 49 w 575"/>
                <a:gd name="T13" fmla="*/ 420 h 420"/>
                <a:gd name="T14" fmla="*/ 71 w 575"/>
                <a:gd name="T15" fmla="*/ 398 h 420"/>
                <a:gd name="T16" fmla="*/ 71 w 575"/>
                <a:gd name="T17" fmla="*/ 161 h 420"/>
                <a:gd name="T18" fmla="*/ 162 w 575"/>
                <a:gd name="T19" fmla="*/ 71 h 420"/>
                <a:gd name="T20" fmla="*/ 253 w 575"/>
                <a:gd name="T21" fmla="*/ 161 h 420"/>
                <a:gd name="T22" fmla="*/ 253 w 575"/>
                <a:gd name="T23" fmla="*/ 398 h 420"/>
                <a:gd name="T24" fmla="*/ 275 w 575"/>
                <a:gd name="T25" fmla="*/ 420 h 420"/>
                <a:gd name="T26" fmla="*/ 301 w 575"/>
                <a:gd name="T27" fmla="*/ 420 h 420"/>
                <a:gd name="T28" fmla="*/ 323 w 575"/>
                <a:gd name="T29" fmla="*/ 398 h 420"/>
                <a:gd name="T30" fmla="*/ 323 w 575"/>
                <a:gd name="T31" fmla="*/ 161 h 420"/>
                <a:gd name="T32" fmla="*/ 414 w 575"/>
                <a:gd name="T33" fmla="*/ 71 h 420"/>
                <a:gd name="T34" fmla="*/ 505 w 575"/>
                <a:gd name="T35" fmla="*/ 161 h 420"/>
                <a:gd name="T36" fmla="*/ 505 w 575"/>
                <a:gd name="T37" fmla="*/ 398 h 420"/>
                <a:gd name="T38" fmla="*/ 527 w 575"/>
                <a:gd name="T39" fmla="*/ 420 h 420"/>
                <a:gd name="T40" fmla="*/ 553 w 575"/>
                <a:gd name="T41" fmla="*/ 420 h 420"/>
                <a:gd name="T42" fmla="*/ 575 w 575"/>
                <a:gd name="T43" fmla="*/ 398 h 420"/>
                <a:gd name="T44" fmla="*/ 575 w 575"/>
                <a:gd name="T45" fmla="*/ 161 h 420"/>
                <a:gd name="T46" fmla="*/ 414 w 575"/>
                <a:gd name="T4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5" h="420">
                  <a:moveTo>
                    <a:pt x="414" y="0"/>
                  </a:moveTo>
                  <a:cubicBezTo>
                    <a:pt x="361" y="0"/>
                    <a:pt x="317" y="22"/>
                    <a:pt x="288" y="59"/>
                  </a:cubicBezTo>
                  <a:cubicBezTo>
                    <a:pt x="259" y="22"/>
                    <a:pt x="213" y="0"/>
                    <a:pt x="162" y="0"/>
                  </a:cubicBezTo>
                  <a:cubicBezTo>
                    <a:pt x="69" y="0"/>
                    <a:pt x="0" y="69"/>
                    <a:pt x="0" y="161"/>
                  </a:cubicBezTo>
                  <a:lnTo>
                    <a:pt x="0" y="398"/>
                  </a:lnTo>
                  <a:cubicBezTo>
                    <a:pt x="0" y="410"/>
                    <a:pt x="10" y="420"/>
                    <a:pt x="22" y="420"/>
                  </a:cubicBezTo>
                  <a:lnTo>
                    <a:pt x="49" y="420"/>
                  </a:lnTo>
                  <a:cubicBezTo>
                    <a:pt x="61" y="420"/>
                    <a:pt x="71" y="410"/>
                    <a:pt x="71" y="398"/>
                  </a:cubicBezTo>
                  <a:lnTo>
                    <a:pt x="71" y="161"/>
                  </a:lnTo>
                  <a:cubicBezTo>
                    <a:pt x="71" y="108"/>
                    <a:pt x="108" y="71"/>
                    <a:pt x="162" y="71"/>
                  </a:cubicBezTo>
                  <a:cubicBezTo>
                    <a:pt x="215" y="71"/>
                    <a:pt x="253" y="108"/>
                    <a:pt x="253" y="161"/>
                  </a:cubicBezTo>
                  <a:lnTo>
                    <a:pt x="253" y="398"/>
                  </a:lnTo>
                  <a:cubicBezTo>
                    <a:pt x="253" y="410"/>
                    <a:pt x="263" y="420"/>
                    <a:pt x="275" y="420"/>
                  </a:cubicBezTo>
                  <a:lnTo>
                    <a:pt x="301" y="420"/>
                  </a:lnTo>
                  <a:cubicBezTo>
                    <a:pt x="313" y="420"/>
                    <a:pt x="323" y="410"/>
                    <a:pt x="323" y="398"/>
                  </a:cubicBezTo>
                  <a:lnTo>
                    <a:pt x="323" y="161"/>
                  </a:lnTo>
                  <a:cubicBezTo>
                    <a:pt x="323" y="108"/>
                    <a:pt x="360" y="71"/>
                    <a:pt x="414" y="71"/>
                  </a:cubicBezTo>
                  <a:cubicBezTo>
                    <a:pt x="467" y="71"/>
                    <a:pt x="505" y="108"/>
                    <a:pt x="505" y="161"/>
                  </a:cubicBezTo>
                  <a:lnTo>
                    <a:pt x="505" y="398"/>
                  </a:lnTo>
                  <a:cubicBezTo>
                    <a:pt x="505" y="410"/>
                    <a:pt x="515" y="420"/>
                    <a:pt x="527" y="420"/>
                  </a:cubicBezTo>
                  <a:lnTo>
                    <a:pt x="553" y="420"/>
                  </a:lnTo>
                  <a:cubicBezTo>
                    <a:pt x="565" y="420"/>
                    <a:pt x="575" y="410"/>
                    <a:pt x="575" y="398"/>
                  </a:cubicBezTo>
                  <a:lnTo>
                    <a:pt x="575" y="161"/>
                  </a:lnTo>
                  <a:cubicBezTo>
                    <a:pt x="575" y="68"/>
                    <a:pt x="507" y="0"/>
                    <a:pt x="414" y="0"/>
                  </a:cubicBezTo>
                  <a:close/>
                </a:path>
              </a:pathLst>
            </a:custGeom>
            <a:solidFill>
              <a:srgbClr val="00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A9EF2BA8-5570-49DB-BC10-9B08902D8D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8" y="252"/>
              <a:ext cx="102" cy="132"/>
            </a:xfrm>
            <a:custGeom>
              <a:avLst/>
              <a:gdLst>
                <a:gd name="T0" fmla="*/ 401 w 423"/>
                <a:gd name="T1" fmla="*/ 0 h 547"/>
                <a:gd name="T2" fmla="*/ 374 w 423"/>
                <a:gd name="T3" fmla="*/ 0 h 547"/>
                <a:gd name="T4" fmla="*/ 352 w 423"/>
                <a:gd name="T5" fmla="*/ 22 h 547"/>
                <a:gd name="T6" fmla="*/ 352 w 423"/>
                <a:gd name="T7" fmla="*/ 339 h 547"/>
                <a:gd name="T8" fmla="*/ 211 w 423"/>
                <a:gd name="T9" fmla="*/ 476 h 547"/>
                <a:gd name="T10" fmla="*/ 70 w 423"/>
                <a:gd name="T11" fmla="*/ 339 h 547"/>
                <a:gd name="T12" fmla="*/ 70 w 423"/>
                <a:gd name="T13" fmla="*/ 22 h 547"/>
                <a:gd name="T14" fmla="*/ 48 w 423"/>
                <a:gd name="T15" fmla="*/ 0 h 547"/>
                <a:gd name="T16" fmla="*/ 22 w 423"/>
                <a:gd name="T17" fmla="*/ 0 h 547"/>
                <a:gd name="T18" fmla="*/ 0 w 423"/>
                <a:gd name="T19" fmla="*/ 22 h 547"/>
                <a:gd name="T20" fmla="*/ 0 w 423"/>
                <a:gd name="T21" fmla="*/ 339 h 547"/>
                <a:gd name="T22" fmla="*/ 211 w 423"/>
                <a:gd name="T23" fmla="*/ 547 h 547"/>
                <a:gd name="T24" fmla="*/ 423 w 423"/>
                <a:gd name="T25" fmla="*/ 339 h 547"/>
                <a:gd name="T26" fmla="*/ 423 w 423"/>
                <a:gd name="T27" fmla="*/ 22 h 547"/>
                <a:gd name="T28" fmla="*/ 401 w 423"/>
                <a:gd name="T2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3" h="547">
                  <a:moveTo>
                    <a:pt x="401" y="0"/>
                  </a:moveTo>
                  <a:lnTo>
                    <a:pt x="374" y="0"/>
                  </a:lnTo>
                  <a:cubicBezTo>
                    <a:pt x="362" y="0"/>
                    <a:pt x="352" y="10"/>
                    <a:pt x="352" y="22"/>
                  </a:cubicBezTo>
                  <a:lnTo>
                    <a:pt x="352" y="339"/>
                  </a:lnTo>
                  <a:cubicBezTo>
                    <a:pt x="352" y="422"/>
                    <a:pt x="297" y="476"/>
                    <a:pt x="211" y="476"/>
                  </a:cubicBezTo>
                  <a:cubicBezTo>
                    <a:pt x="127" y="476"/>
                    <a:pt x="70" y="421"/>
                    <a:pt x="70" y="339"/>
                  </a:cubicBezTo>
                  <a:lnTo>
                    <a:pt x="70" y="22"/>
                  </a:lnTo>
                  <a:cubicBezTo>
                    <a:pt x="70" y="10"/>
                    <a:pt x="60" y="0"/>
                    <a:pt x="48" y="0"/>
                  </a:cubicBezTo>
                  <a:lnTo>
                    <a:pt x="22" y="0"/>
                  </a:lnTo>
                  <a:cubicBezTo>
                    <a:pt x="10" y="0"/>
                    <a:pt x="0" y="10"/>
                    <a:pt x="0" y="22"/>
                  </a:cubicBezTo>
                  <a:lnTo>
                    <a:pt x="0" y="339"/>
                  </a:lnTo>
                  <a:cubicBezTo>
                    <a:pt x="0" y="460"/>
                    <a:pt x="89" y="547"/>
                    <a:pt x="211" y="547"/>
                  </a:cubicBezTo>
                  <a:cubicBezTo>
                    <a:pt x="336" y="547"/>
                    <a:pt x="423" y="462"/>
                    <a:pt x="423" y="339"/>
                  </a:cubicBezTo>
                  <a:lnTo>
                    <a:pt x="423" y="22"/>
                  </a:lnTo>
                  <a:cubicBezTo>
                    <a:pt x="423" y="10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00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77C1B731-107F-4346-B014-AA24EF6B95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1" y="249"/>
              <a:ext cx="157" cy="133"/>
            </a:xfrm>
            <a:custGeom>
              <a:avLst/>
              <a:gdLst>
                <a:gd name="T0" fmla="*/ 476 w 657"/>
                <a:gd name="T1" fmla="*/ 0 h 551"/>
                <a:gd name="T2" fmla="*/ 329 w 657"/>
                <a:gd name="T3" fmla="*/ 76 h 551"/>
                <a:gd name="T4" fmla="*/ 182 w 657"/>
                <a:gd name="T5" fmla="*/ 0 h 551"/>
                <a:gd name="T6" fmla="*/ 0 w 657"/>
                <a:gd name="T7" fmla="*/ 182 h 551"/>
                <a:gd name="T8" fmla="*/ 0 w 657"/>
                <a:gd name="T9" fmla="*/ 529 h 551"/>
                <a:gd name="T10" fmla="*/ 22 w 657"/>
                <a:gd name="T11" fmla="*/ 551 h 551"/>
                <a:gd name="T12" fmla="*/ 48 w 657"/>
                <a:gd name="T13" fmla="*/ 551 h 551"/>
                <a:gd name="T14" fmla="*/ 70 w 657"/>
                <a:gd name="T15" fmla="*/ 529 h 551"/>
                <a:gd name="T16" fmla="*/ 70 w 657"/>
                <a:gd name="T17" fmla="*/ 182 h 551"/>
                <a:gd name="T18" fmla="*/ 182 w 657"/>
                <a:gd name="T19" fmla="*/ 70 h 551"/>
                <a:gd name="T20" fmla="*/ 293 w 657"/>
                <a:gd name="T21" fmla="*/ 182 h 551"/>
                <a:gd name="T22" fmla="*/ 293 w 657"/>
                <a:gd name="T23" fmla="*/ 529 h 551"/>
                <a:gd name="T24" fmla="*/ 315 w 657"/>
                <a:gd name="T25" fmla="*/ 551 h 551"/>
                <a:gd name="T26" fmla="*/ 342 w 657"/>
                <a:gd name="T27" fmla="*/ 551 h 551"/>
                <a:gd name="T28" fmla="*/ 364 w 657"/>
                <a:gd name="T29" fmla="*/ 529 h 551"/>
                <a:gd name="T30" fmla="*/ 364 w 657"/>
                <a:gd name="T31" fmla="*/ 182 h 551"/>
                <a:gd name="T32" fmla="*/ 476 w 657"/>
                <a:gd name="T33" fmla="*/ 70 h 551"/>
                <a:gd name="T34" fmla="*/ 587 w 657"/>
                <a:gd name="T35" fmla="*/ 182 h 551"/>
                <a:gd name="T36" fmla="*/ 587 w 657"/>
                <a:gd name="T37" fmla="*/ 529 h 551"/>
                <a:gd name="T38" fmla="*/ 609 w 657"/>
                <a:gd name="T39" fmla="*/ 551 h 551"/>
                <a:gd name="T40" fmla="*/ 635 w 657"/>
                <a:gd name="T41" fmla="*/ 551 h 551"/>
                <a:gd name="T42" fmla="*/ 657 w 657"/>
                <a:gd name="T43" fmla="*/ 529 h 551"/>
                <a:gd name="T44" fmla="*/ 657 w 657"/>
                <a:gd name="T45" fmla="*/ 182 h 551"/>
                <a:gd name="T46" fmla="*/ 476 w 657"/>
                <a:gd name="T47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7" h="551">
                  <a:moveTo>
                    <a:pt x="476" y="0"/>
                  </a:moveTo>
                  <a:cubicBezTo>
                    <a:pt x="416" y="0"/>
                    <a:pt x="362" y="29"/>
                    <a:pt x="329" y="76"/>
                  </a:cubicBezTo>
                  <a:cubicBezTo>
                    <a:pt x="295" y="29"/>
                    <a:pt x="241" y="0"/>
                    <a:pt x="182" y="0"/>
                  </a:cubicBezTo>
                  <a:cubicBezTo>
                    <a:pt x="82" y="0"/>
                    <a:pt x="0" y="82"/>
                    <a:pt x="0" y="182"/>
                  </a:cubicBezTo>
                  <a:lnTo>
                    <a:pt x="0" y="529"/>
                  </a:lnTo>
                  <a:cubicBezTo>
                    <a:pt x="0" y="541"/>
                    <a:pt x="10" y="551"/>
                    <a:pt x="22" y="551"/>
                  </a:cubicBezTo>
                  <a:lnTo>
                    <a:pt x="48" y="551"/>
                  </a:lnTo>
                  <a:cubicBezTo>
                    <a:pt x="61" y="551"/>
                    <a:pt x="70" y="541"/>
                    <a:pt x="70" y="529"/>
                  </a:cubicBezTo>
                  <a:lnTo>
                    <a:pt x="70" y="182"/>
                  </a:lnTo>
                  <a:cubicBezTo>
                    <a:pt x="70" y="120"/>
                    <a:pt x="121" y="70"/>
                    <a:pt x="182" y="70"/>
                  </a:cubicBezTo>
                  <a:cubicBezTo>
                    <a:pt x="244" y="70"/>
                    <a:pt x="293" y="120"/>
                    <a:pt x="293" y="182"/>
                  </a:cubicBezTo>
                  <a:lnTo>
                    <a:pt x="293" y="529"/>
                  </a:lnTo>
                  <a:cubicBezTo>
                    <a:pt x="293" y="541"/>
                    <a:pt x="303" y="551"/>
                    <a:pt x="315" y="551"/>
                  </a:cubicBezTo>
                  <a:lnTo>
                    <a:pt x="342" y="551"/>
                  </a:lnTo>
                  <a:cubicBezTo>
                    <a:pt x="354" y="551"/>
                    <a:pt x="364" y="541"/>
                    <a:pt x="364" y="529"/>
                  </a:cubicBezTo>
                  <a:lnTo>
                    <a:pt x="364" y="182"/>
                  </a:lnTo>
                  <a:cubicBezTo>
                    <a:pt x="364" y="119"/>
                    <a:pt x="413" y="70"/>
                    <a:pt x="476" y="70"/>
                  </a:cubicBezTo>
                  <a:cubicBezTo>
                    <a:pt x="537" y="70"/>
                    <a:pt x="587" y="120"/>
                    <a:pt x="587" y="182"/>
                  </a:cubicBezTo>
                  <a:lnTo>
                    <a:pt x="587" y="529"/>
                  </a:lnTo>
                  <a:cubicBezTo>
                    <a:pt x="587" y="541"/>
                    <a:pt x="597" y="551"/>
                    <a:pt x="609" y="551"/>
                  </a:cubicBezTo>
                  <a:lnTo>
                    <a:pt x="635" y="551"/>
                  </a:lnTo>
                  <a:cubicBezTo>
                    <a:pt x="647" y="551"/>
                    <a:pt x="657" y="541"/>
                    <a:pt x="657" y="529"/>
                  </a:cubicBezTo>
                  <a:lnTo>
                    <a:pt x="657" y="182"/>
                  </a:lnTo>
                  <a:cubicBezTo>
                    <a:pt x="657" y="82"/>
                    <a:pt x="576" y="0"/>
                    <a:pt x="476" y="0"/>
                  </a:cubicBezTo>
                  <a:close/>
                </a:path>
              </a:pathLst>
            </a:custGeom>
            <a:solidFill>
              <a:srgbClr val="00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242C75DC-0341-4B8F-B627-3B2F8B1610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80" y="281"/>
              <a:ext cx="101" cy="102"/>
            </a:xfrm>
            <a:custGeom>
              <a:avLst/>
              <a:gdLst>
                <a:gd name="T0" fmla="*/ 329 w 423"/>
                <a:gd name="T1" fmla="*/ 285 h 425"/>
                <a:gd name="T2" fmla="*/ 281 w 423"/>
                <a:gd name="T3" fmla="*/ 336 h 425"/>
                <a:gd name="T4" fmla="*/ 212 w 423"/>
                <a:gd name="T5" fmla="*/ 355 h 425"/>
                <a:gd name="T6" fmla="*/ 143 w 423"/>
                <a:gd name="T7" fmla="*/ 336 h 425"/>
                <a:gd name="T8" fmla="*/ 94 w 423"/>
                <a:gd name="T9" fmla="*/ 285 h 425"/>
                <a:gd name="T10" fmla="*/ 76 w 423"/>
                <a:gd name="T11" fmla="*/ 213 h 425"/>
                <a:gd name="T12" fmla="*/ 94 w 423"/>
                <a:gd name="T13" fmla="*/ 140 h 425"/>
                <a:gd name="T14" fmla="*/ 143 w 423"/>
                <a:gd name="T15" fmla="*/ 88 h 425"/>
                <a:gd name="T16" fmla="*/ 212 w 423"/>
                <a:gd name="T17" fmla="*/ 70 h 425"/>
                <a:gd name="T18" fmla="*/ 281 w 423"/>
                <a:gd name="T19" fmla="*/ 88 h 425"/>
                <a:gd name="T20" fmla="*/ 329 w 423"/>
                <a:gd name="T21" fmla="*/ 139 h 425"/>
                <a:gd name="T22" fmla="*/ 347 w 423"/>
                <a:gd name="T23" fmla="*/ 213 h 425"/>
                <a:gd name="T24" fmla="*/ 329 w 423"/>
                <a:gd name="T25" fmla="*/ 285 h 425"/>
                <a:gd name="T26" fmla="*/ 395 w 423"/>
                <a:gd name="T27" fmla="*/ 104 h 425"/>
                <a:gd name="T28" fmla="*/ 319 w 423"/>
                <a:gd name="T29" fmla="*/ 28 h 425"/>
                <a:gd name="T30" fmla="*/ 212 w 423"/>
                <a:gd name="T31" fmla="*/ 0 h 425"/>
                <a:gd name="T32" fmla="*/ 104 w 423"/>
                <a:gd name="T33" fmla="*/ 28 h 425"/>
                <a:gd name="T34" fmla="*/ 28 w 423"/>
                <a:gd name="T35" fmla="*/ 104 h 425"/>
                <a:gd name="T36" fmla="*/ 0 w 423"/>
                <a:gd name="T37" fmla="*/ 213 h 425"/>
                <a:gd name="T38" fmla="*/ 26 w 423"/>
                <a:gd name="T39" fmla="*/ 321 h 425"/>
                <a:gd name="T40" fmla="*/ 97 w 423"/>
                <a:gd name="T41" fmla="*/ 397 h 425"/>
                <a:gd name="T42" fmla="*/ 197 w 423"/>
                <a:gd name="T43" fmla="*/ 425 h 425"/>
                <a:gd name="T44" fmla="*/ 201 w 423"/>
                <a:gd name="T45" fmla="*/ 425 h 425"/>
                <a:gd name="T46" fmla="*/ 205 w 423"/>
                <a:gd name="T47" fmla="*/ 425 h 425"/>
                <a:gd name="T48" fmla="*/ 274 w 423"/>
                <a:gd name="T49" fmla="*/ 412 h 425"/>
                <a:gd name="T50" fmla="*/ 282 w 423"/>
                <a:gd name="T51" fmla="*/ 410 h 425"/>
                <a:gd name="T52" fmla="*/ 299 w 423"/>
                <a:gd name="T53" fmla="*/ 401 h 425"/>
                <a:gd name="T54" fmla="*/ 303 w 423"/>
                <a:gd name="T55" fmla="*/ 399 h 425"/>
                <a:gd name="T56" fmla="*/ 303 w 423"/>
                <a:gd name="T57" fmla="*/ 399 h 425"/>
                <a:gd name="T58" fmla="*/ 350 w 423"/>
                <a:gd name="T59" fmla="*/ 362 h 425"/>
                <a:gd name="T60" fmla="*/ 350 w 423"/>
                <a:gd name="T61" fmla="*/ 398 h 425"/>
                <a:gd name="T62" fmla="*/ 372 w 423"/>
                <a:gd name="T63" fmla="*/ 421 h 425"/>
                <a:gd name="T64" fmla="*/ 400 w 423"/>
                <a:gd name="T65" fmla="*/ 421 h 425"/>
                <a:gd name="T66" fmla="*/ 423 w 423"/>
                <a:gd name="T67" fmla="*/ 398 h 425"/>
                <a:gd name="T68" fmla="*/ 423 w 423"/>
                <a:gd name="T69" fmla="*/ 385 h 425"/>
                <a:gd name="T70" fmla="*/ 423 w 423"/>
                <a:gd name="T71" fmla="*/ 239 h 425"/>
                <a:gd name="T72" fmla="*/ 423 w 423"/>
                <a:gd name="T73" fmla="*/ 213 h 425"/>
                <a:gd name="T74" fmla="*/ 395 w 423"/>
                <a:gd name="T75" fmla="*/ 104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3" h="425">
                  <a:moveTo>
                    <a:pt x="329" y="285"/>
                  </a:moveTo>
                  <a:cubicBezTo>
                    <a:pt x="318" y="307"/>
                    <a:pt x="301" y="324"/>
                    <a:pt x="281" y="336"/>
                  </a:cubicBezTo>
                  <a:cubicBezTo>
                    <a:pt x="261" y="349"/>
                    <a:pt x="237" y="355"/>
                    <a:pt x="212" y="355"/>
                  </a:cubicBezTo>
                  <a:cubicBezTo>
                    <a:pt x="187" y="355"/>
                    <a:pt x="164" y="349"/>
                    <a:pt x="143" y="336"/>
                  </a:cubicBezTo>
                  <a:cubicBezTo>
                    <a:pt x="123" y="324"/>
                    <a:pt x="106" y="307"/>
                    <a:pt x="94" y="285"/>
                  </a:cubicBezTo>
                  <a:cubicBezTo>
                    <a:pt x="83" y="264"/>
                    <a:pt x="76" y="239"/>
                    <a:pt x="76" y="213"/>
                  </a:cubicBezTo>
                  <a:cubicBezTo>
                    <a:pt x="76" y="186"/>
                    <a:pt x="83" y="161"/>
                    <a:pt x="94" y="140"/>
                  </a:cubicBezTo>
                  <a:cubicBezTo>
                    <a:pt x="106" y="118"/>
                    <a:pt x="123" y="101"/>
                    <a:pt x="143" y="88"/>
                  </a:cubicBezTo>
                  <a:cubicBezTo>
                    <a:pt x="164" y="76"/>
                    <a:pt x="187" y="70"/>
                    <a:pt x="212" y="70"/>
                  </a:cubicBezTo>
                  <a:cubicBezTo>
                    <a:pt x="237" y="70"/>
                    <a:pt x="260" y="76"/>
                    <a:pt x="281" y="88"/>
                  </a:cubicBezTo>
                  <a:cubicBezTo>
                    <a:pt x="301" y="101"/>
                    <a:pt x="318" y="118"/>
                    <a:pt x="329" y="139"/>
                  </a:cubicBezTo>
                  <a:cubicBezTo>
                    <a:pt x="341" y="161"/>
                    <a:pt x="347" y="186"/>
                    <a:pt x="347" y="213"/>
                  </a:cubicBezTo>
                  <a:cubicBezTo>
                    <a:pt x="347" y="239"/>
                    <a:pt x="341" y="264"/>
                    <a:pt x="329" y="285"/>
                  </a:cubicBezTo>
                  <a:close/>
                  <a:moveTo>
                    <a:pt x="395" y="104"/>
                  </a:moveTo>
                  <a:cubicBezTo>
                    <a:pt x="376" y="72"/>
                    <a:pt x="351" y="46"/>
                    <a:pt x="319" y="28"/>
                  </a:cubicBezTo>
                  <a:cubicBezTo>
                    <a:pt x="287" y="9"/>
                    <a:pt x="251" y="0"/>
                    <a:pt x="212" y="0"/>
                  </a:cubicBezTo>
                  <a:cubicBezTo>
                    <a:pt x="173" y="0"/>
                    <a:pt x="137" y="9"/>
                    <a:pt x="104" y="28"/>
                  </a:cubicBezTo>
                  <a:cubicBezTo>
                    <a:pt x="72" y="46"/>
                    <a:pt x="46" y="72"/>
                    <a:pt x="28" y="104"/>
                  </a:cubicBezTo>
                  <a:cubicBezTo>
                    <a:pt x="10" y="137"/>
                    <a:pt x="0" y="173"/>
                    <a:pt x="0" y="213"/>
                  </a:cubicBezTo>
                  <a:cubicBezTo>
                    <a:pt x="0" y="252"/>
                    <a:pt x="9" y="289"/>
                    <a:pt x="26" y="321"/>
                  </a:cubicBezTo>
                  <a:cubicBezTo>
                    <a:pt x="43" y="353"/>
                    <a:pt x="67" y="379"/>
                    <a:pt x="97" y="397"/>
                  </a:cubicBezTo>
                  <a:cubicBezTo>
                    <a:pt x="126" y="415"/>
                    <a:pt x="160" y="425"/>
                    <a:pt x="197" y="425"/>
                  </a:cubicBezTo>
                  <a:cubicBezTo>
                    <a:pt x="198" y="425"/>
                    <a:pt x="200" y="425"/>
                    <a:pt x="201" y="425"/>
                  </a:cubicBezTo>
                  <a:cubicBezTo>
                    <a:pt x="202" y="425"/>
                    <a:pt x="203" y="425"/>
                    <a:pt x="205" y="425"/>
                  </a:cubicBezTo>
                  <a:cubicBezTo>
                    <a:pt x="229" y="425"/>
                    <a:pt x="253" y="420"/>
                    <a:pt x="274" y="412"/>
                  </a:cubicBezTo>
                  <a:cubicBezTo>
                    <a:pt x="277" y="411"/>
                    <a:pt x="280" y="411"/>
                    <a:pt x="282" y="410"/>
                  </a:cubicBezTo>
                  <a:cubicBezTo>
                    <a:pt x="287" y="407"/>
                    <a:pt x="293" y="404"/>
                    <a:pt x="299" y="401"/>
                  </a:cubicBezTo>
                  <a:cubicBezTo>
                    <a:pt x="300" y="401"/>
                    <a:pt x="302" y="400"/>
                    <a:pt x="303" y="399"/>
                  </a:cubicBezTo>
                  <a:cubicBezTo>
                    <a:pt x="303" y="399"/>
                    <a:pt x="303" y="399"/>
                    <a:pt x="303" y="399"/>
                  </a:cubicBezTo>
                  <a:cubicBezTo>
                    <a:pt x="321" y="389"/>
                    <a:pt x="336" y="376"/>
                    <a:pt x="350" y="362"/>
                  </a:cubicBezTo>
                  <a:lnTo>
                    <a:pt x="350" y="398"/>
                  </a:lnTo>
                  <a:cubicBezTo>
                    <a:pt x="350" y="411"/>
                    <a:pt x="360" y="421"/>
                    <a:pt x="372" y="421"/>
                  </a:cubicBezTo>
                  <a:lnTo>
                    <a:pt x="400" y="421"/>
                  </a:lnTo>
                  <a:cubicBezTo>
                    <a:pt x="413" y="421"/>
                    <a:pt x="423" y="411"/>
                    <a:pt x="423" y="398"/>
                  </a:cubicBezTo>
                  <a:lnTo>
                    <a:pt x="423" y="385"/>
                  </a:lnTo>
                  <a:lnTo>
                    <a:pt x="423" y="239"/>
                  </a:lnTo>
                  <a:lnTo>
                    <a:pt x="423" y="213"/>
                  </a:lnTo>
                  <a:cubicBezTo>
                    <a:pt x="423" y="173"/>
                    <a:pt x="413" y="137"/>
                    <a:pt x="395" y="104"/>
                  </a:cubicBezTo>
                  <a:close/>
                </a:path>
              </a:pathLst>
            </a:custGeom>
            <a:solidFill>
              <a:srgbClr val="00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5155E883-EA50-4D76-A3F6-0E349C6399B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69" y="243"/>
              <a:ext cx="99" cy="140"/>
            </a:xfrm>
            <a:custGeom>
              <a:avLst/>
              <a:gdLst>
                <a:gd name="T0" fmla="*/ 70 w 410"/>
                <a:gd name="T1" fmla="*/ 370 h 582"/>
                <a:gd name="T2" fmla="*/ 205 w 410"/>
                <a:gd name="T3" fmla="*/ 225 h 582"/>
                <a:gd name="T4" fmla="*/ 340 w 410"/>
                <a:gd name="T5" fmla="*/ 370 h 582"/>
                <a:gd name="T6" fmla="*/ 205 w 410"/>
                <a:gd name="T7" fmla="*/ 512 h 582"/>
                <a:gd name="T8" fmla="*/ 70 w 410"/>
                <a:gd name="T9" fmla="*/ 370 h 582"/>
                <a:gd name="T10" fmla="*/ 388 w 410"/>
                <a:gd name="T11" fmla="*/ 0 h 582"/>
                <a:gd name="T12" fmla="*/ 362 w 410"/>
                <a:gd name="T13" fmla="*/ 0 h 582"/>
                <a:gd name="T14" fmla="*/ 340 w 410"/>
                <a:gd name="T15" fmla="*/ 22 h 582"/>
                <a:gd name="T16" fmla="*/ 340 w 410"/>
                <a:gd name="T17" fmla="*/ 208 h 582"/>
                <a:gd name="T18" fmla="*/ 205 w 410"/>
                <a:gd name="T19" fmla="*/ 154 h 582"/>
                <a:gd name="T20" fmla="*/ 0 w 410"/>
                <a:gd name="T21" fmla="*/ 370 h 582"/>
                <a:gd name="T22" fmla="*/ 186 w 410"/>
                <a:gd name="T23" fmla="*/ 581 h 582"/>
                <a:gd name="T24" fmla="*/ 186 w 410"/>
                <a:gd name="T25" fmla="*/ 581 h 582"/>
                <a:gd name="T26" fmla="*/ 205 w 410"/>
                <a:gd name="T27" fmla="*/ 582 h 582"/>
                <a:gd name="T28" fmla="*/ 224 w 410"/>
                <a:gd name="T29" fmla="*/ 581 h 582"/>
                <a:gd name="T30" fmla="*/ 410 w 410"/>
                <a:gd name="T31" fmla="*/ 380 h 582"/>
                <a:gd name="T32" fmla="*/ 410 w 410"/>
                <a:gd name="T33" fmla="*/ 380 h 582"/>
                <a:gd name="T34" fmla="*/ 410 w 410"/>
                <a:gd name="T35" fmla="*/ 22 h 582"/>
                <a:gd name="T36" fmla="*/ 388 w 410"/>
                <a:gd name="T37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0" h="582">
                  <a:moveTo>
                    <a:pt x="70" y="370"/>
                  </a:moveTo>
                  <a:cubicBezTo>
                    <a:pt x="70" y="290"/>
                    <a:pt x="131" y="225"/>
                    <a:pt x="205" y="225"/>
                  </a:cubicBezTo>
                  <a:cubicBezTo>
                    <a:pt x="279" y="225"/>
                    <a:pt x="340" y="290"/>
                    <a:pt x="340" y="370"/>
                  </a:cubicBezTo>
                  <a:cubicBezTo>
                    <a:pt x="340" y="448"/>
                    <a:pt x="279" y="512"/>
                    <a:pt x="205" y="512"/>
                  </a:cubicBezTo>
                  <a:cubicBezTo>
                    <a:pt x="131" y="512"/>
                    <a:pt x="70" y="448"/>
                    <a:pt x="70" y="370"/>
                  </a:cubicBezTo>
                  <a:close/>
                  <a:moveTo>
                    <a:pt x="388" y="0"/>
                  </a:moveTo>
                  <a:lnTo>
                    <a:pt x="362" y="0"/>
                  </a:lnTo>
                  <a:cubicBezTo>
                    <a:pt x="350" y="0"/>
                    <a:pt x="340" y="10"/>
                    <a:pt x="340" y="22"/>
                  </a:cubicBezTo>
                  <a:lnTo>
                    <a:pt x="340" y="208"/>
                  </a:lnTo>
                  <a:cubicBezTo>
                    <a:pt x="304" y="174"/>
                    <a:pt x="256" y="154"/>
                    <a:pt x="205" y="154"/>
                  </a:cubicBezTo>
                  <a:cubicBezTo>
                    <a:pt x="92" y="154"/>
                    <a:pt x="0" y="251"/>
                    <a:pt x="0" y="370"/>
                  </a:cubicBezTo>
                  <a:cubicBezTo>
                    <a:pt x="0" y="480"/>
                    <a:pt x="82" y="571"/>
                    <a:pt x="186" y="581"/>
                  </a:cubicBezTo>
                  <a:lnTo>
                    <a:pt x="186" y="581"/>
                  </a:lnTo>
                  <a:cubicBezTo>
                    <a:pt x="192" y="582"/>
                    <a:pt x="199" y="582"/>
                    <a:pt x="205" y="582"/>
                  </a:cubicBezTo>
                  <a:cubicBezTo>
                    <a:pt x="212" y="582"/>
                    <a:pt x="218" y="582"/>
                    <a:pt x="224" y="581"/>
                  </a:cubicBezTo>
                  <a:cubicBezTo>
                    <a:pt x="328" y="572"/>
                    <a:pt x="409" y="485"/>
                    <a:pt x="410" y="380"/>
                  </a:cubicBezTo>
                  <a:lnTo>
                    <a:pt x="410" y="380"/>
                  </a:lnTo>
                  <a:lnTo>
                    <a:pt x="410" y="22"/>
                  </a:lnTo>
                  <a:cubicBezTo>
                    <a:pt x="410" y="10"/>
                    <a:pt x="400" y="0"/>
                    <a:pt x="388" y="0"/>
                  </a:cubicBezTo>
                  <a:close/>
                </a:path>
              </a:pathLst>
            </a:custGeom>
            <a:solidFill>
              <a:srgbClr val="00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40488A2E-26FD-4258-B5B7-1BA73ABD59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00" y="280"/>
              <a:ext cx="99" cy="103"/>
            </a:xfrm>
            <a:custGeom>
              <a:avLst/>
              <a:gdLst>
                <a:gd name="T0" fmla="*/ 205 w 411"/>
                <a:gd name="T1" fmla="*/ 71 h 428"/>
                <a:gd name="T2" fmla="*/ 332 w 411"/>
                <a:gd name="T3" fmla="*/ 166 h 428"/>
                <a:gd name="T4" fmla="*/ 79 w 411"/>
                <a:gd name="T5" fmla="*/ 166 h 428"/>
                <a:gd name="T6" fmla="*/ 205 w 411"/>
                <a:gd name="T7" fmla="*/ 71 h 428"/>
                <a:gd name="T8" fmla="*/ 335 w 411"/>
                <a:gd name="T9" fmla="*/ 315 h 428"/>
                <a:gd name="T10" fmla="*/ 308 w 411"/>
                <a:gd name="T11" fmla="*/ 318 h 428"/>
                <a:gd name="T12" fmla="*/ 210 w 411"/>
                <a:gd name="T13" fmla="*/ 358 h 428"/>
                <a:gd name="T14" fmla="*/ 72 w 411"/>
                <a:gd name="T15" fmla="*/ 236 h 428"/>
                <a:gd name="T16" fmla="*/ 388 w 411"/>
                <a:gd name="T17" fmla="*/ 236 h 428"/>
                <a:gd name="T18" fmla="*/ 410 w 411"/>
                <a:gd name="T19" fmla="*/ 214 h 428"/>
                <a:gd name="T20" fmla="*/ 347 w 411"/>
                <a:gd name="T21" fmla="*/ 60 h 428"/>
                <a:gd name="T22" fmla="*/ 205 w 411"/>
                <a:gd name="T23" fmla="*/ 0 h 428"/>
                <a:gd name="T24" fmla="*/ 0 w 411"/>
                <a:gd name="T25" fmla="*/ 215 h 428"/>
                <a:gd name="T26" fmla="*/ 210 w 411"/>
                <a:gd name="T27" fmla="*/ 428 h 428"/>
                <a:gd name="T28" fmla="*/ 362 w 411"/>
                <a:gd name="T29" fmla="*/ 362 h 428"/>
                <a:gd name="T30" fmla="*/ 358 w 411"/>
                <a:gd name="T31" fmla="*/ 332 h 428"/>
                <a:gd name="T32" fmla="*/ 335 w 411"/>
                <a:gd name="T33" fmla="*/ 315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1" h="428">
                  <a:moveTo>
                    <a:pt x="205" y="71"/>
                  </a:moveTo>
                  <a:cubicBezTo>
                    <a:pt x="263" y="71"/>
                    <a:pt x="313" y="109"/>
                    <a:pt x="332" y="166"/>
                  </a:cubicBezTo>
                  <a:lnTo>
                    <a:pt x="79" y="166"/>
                  </a:lnTo>
                  <a:cubicBezTo>
                    <a:pt x="98" y="109"/>
                    <a:pt x="148" y="71"/>
                    <a:pt x="205" y="71"/>
                  </a:cubicBezTo>
                  <a:close/>
                  <a:moveTo>
                    <a:pt x="335" y="315"/>
                  </a:moveTo>
                  <a:cubicBezTo>
                    <a:pt x="327" y="309"/>
                    <a:pt x="315" y="310"/>
                    <a:pt x="308" y="318"/>
                  </a:cubicBezTo>
                  <a:cubicBezTo>
                    <a:pt x="285" y="345"/>
                    <a:pt x="253" y="358"/>
                    <a:pt x="210" y="358"/>
                  </a:cubicBezTo>
                  <a:cubicBezTo>
                    <a:pt x="138" y="358"/>
                    <a:pt x="82" y="307"/>
                    <a:pt x="72" y="236"/>
                  </a:cubicBezTo>
                  <a:lnTo>
                    <a:pt x="388" y="236"/>
                  </a:lnTo>
                  <a:cubicBezTo>
                    <a:pt x="400" y="236"/>
                    <a:pt x="410" y="226"/>
                    <a:pt x="410" y="214"/>
                  </a:cubicBezTo>
                  <a:cubicBezTo>
                    <a:pt x="411" y="159"/>
                    <a:pt x="387" y="101"/>
                    <a:pt x="347" y="60"/>
                  </a:cubicBezTo>
                  <a:cubicBezTo>
                    <a:pt x="309" y="21"/>
                    <a:pt x="258" y="0"/>
                    <a:pt x="205" y="0"/>
                  </a:cubicBezTo>
                  <a:cubicBezTo>
                    <a:pt x="92" y="0"/>
                    <a:pt x="0" y="96"/>
                    <a:pt x="0" y="215"/>
                  </a:cubicBezTo>
                  <a:cubicBezTo>
                    <a:pt x="0" y="335"/>
                    <a:pt x="92" y="428"/>
                    <a:pt x="210" y="428"/>
                  </a:cubicBezTo>
                  <a:cubicBezTo>
                    <a:pt x="274" y="428"/>
                    <a:pt x="326" y="405"/>
                    <a:pt x="362" y="362"/>
                  </a:cubicBezTo>
                  <a:cubicBezTo>
                    <a:pt x="370" y="353"/>
                    <a:pt x="368" y="339"/>
                    <a:pt x="358" y="332"/>
                  </a:cubicBezTo>
                  <a:lnTo>
                    <a:pt x="335" y="315"/>
                  </a:lnTo>
                  <a:close/>
                </a:path>
              </a:pathLst>
            </a:custGeom>
            <a:solidFill>
              <a:srgbClr val="00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DE7F32F1-2D68-449D-A801-48C2B5D631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96" y="249"/>
              <a:ext cx="120" cy="134"/>
            </a:xfrm>
            <a:custGeom>
              <a:avLst/>
              <a:gdLst>
                <a:gd name="T0" fmla="*/ 457 w 500"/>
                <a:gd name="T1" fmla="*/ 386 h 558"/>
                <a:gd name="T2" fmla="*/ 429 w 500"/>
                <a:gd name="T3" fmla="*/ 393 h 558"/>
                <a:gd name="T4" fmla="*/ 266 w 500"/>
                <a:gd name="T5" fmla="*/ 488 h 558"/>
                <a:gd name="T6" fmla="*/ 70 w 500"/>
                <a:gd name="T7" fmla="*/ 279 h 558"/>
                <a:gd name="T8" fmla="*/ 266 w 500"/>
                <a:gd name="T9" fmla="*/ 70 h 558"/>
                <a:gd name="T10" fmla="*/ 433 w 500"/>
                <a:gd name="T11" fmla="*/ 169 h 558"/>
                <a:gd name="T12" fmla="*/ 460 w 500"/>
                <a:gd name="T13" fmla="*/ 176 h 558"/>
                <a:gd name="T14" fmla="*/ 486 w 500"/>
                <a:gd name="T15" fmla="*/ 163 h 558"/>
                <a:gd name="T16" fmla="*/ 494 w 500"/>
                <a:gd name="T17" fmla="*/ 134 h 558"/>
                <a:gd name="T18" fmla="*/ 266 w 500"/>
                <a:gd name="T19" fmla="*/ 0 h 558"/>
                <a:gd name="T20" fmla="*/ 0 w 500"/>
                <a:gd name="T21" fmla="*/ 279 h 558"/>
                <a:gd name="T22" fmla="*/ 266 w 500"/>
                <a:gd name="T23" fmla="*/ 558 h 558"/>
                <a:gd name="T24" fmla="*/ 490 w 500"/>
                <a:gd name="T25" fmla="*/ 429 h 558"/>
                <a:gd name="T26" fmla="*/ 482 w 500"/>
                <a:gd name="T27" fmla="*/ 401 h 558"/>
                <a:gd name="T28" fmla="*/ 457 w 500"/>
                <a:gd name="T29" fmla="*/ 386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0" h="558">
                  <a:moveTo>
                    <a:pt x="457" y="386"/>
                  </a:moveTo>
                  <a:cubicBezTo>
                    <a:pt x="448" y="380"/>
                    <a:pt x="435" y="383"/>
                    <a:pt x="429" y="393"/>
                  </a:cubicBezTo>
                  <a:cubicBezTo>
                    <a:pt x="393" y="451"/>
                    <a:pt x="332" y="488"/>
                    <a:pt x="266" y="488"/>
                  </a:cubicBezTo>
                  <a:cubicBezTo>
                    <a:pt x="158" y="488"/>
                    <a:pt x="70" y="394"/>
                    <a:pt x="70" y="279"/>
                  </a:cubicBezTo>
                  <a:cubicBezTo>
                    <a:pt x="70" y="164"/>
                    <a:pt x="158" y="70"/>
                    <a:pt x="266" y="70"/>
                  </a:cubicBezTo>
                  <a:cubicBezTo>
                    <a:pt x="335" y="70"/>
                    <a:pt x="398" y="108"/>
                    <a:pt x="433" y="169"/>
                  </a:cubicBezTo>
                  <a:cubicBezTo>
                    <a:pt x="438" y="178"/>
                    <a:pt x="450" y="182"/>
                    <a:pt x="460" y="176"/>
                  </a:cubicBezTo>
                  <a:lnTo>
                    <a:pt x="486" y="163"/>
                  </a:lnTo>
                  <a:cubicBezTo>
                    <a:pt x="497" y="157"/>
                    <a:pt x="500" y="144"/>
                    <a:pt x="494" y="134"/>
                  </a:cubicBezTo>
                  <a:cubicBezTo>
                    <a:pt x="448" y="51"/>
                    <a:pt x="362" y="0"/>
                    <a:pt x="266" y="0"/>
                  </a:cubicBezTo>
                  <a:cubicBezTo>
                    <a:pt x="119" y="0"/>
                    <a:pt x="0" y="125"/>
                    <a:pt x="0" y="279"/>
                  </a:cubicBezTo>
                  <a:cubicBezTo>
                    <a:pt x="0" y="433"/>
                    <a:pt x="119" y="558"/>
                    <a:pt x="266" y="558"/>
                  </a:cubicBezTo>
                  <a:cubicBezTo>
                    <a:pt x="357" y="558"/>
                    <a:pt x="441" y="508"/>
                    <a:pt x="490" y="429"/>
                  </a:cubicBezTo>
                  <a:cubicBezTo>
                    <a:pt x="496" y="420"/>
                    <a:pt x="492" y="407"/>
                    <a:pt x="482" y="401"/>
                  </a:cubicBezTo>
                  <a:lnTo>
                    <a:pt x="457" y="386"/>
                  </a:lnTo>
                  <a:close/>
                </a:path>
              </a:pathLst>
            </a:custGeom>
            <a:solidFill>
              <a:srgbClr val="00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9BFBE44E-504C-437B-8D00-143FD728AE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1" y="426"/>
              <a:ext cx="6" cy="9"/>
            </a:xfrm>
            <a:custGeom>
              <a:avLst/>
              <a:gdLst>
                <a:gd name="T0" fmla="*/ 19 w 26"/>
                <a:gd name="T1" fmla="*/ 0 h 35"/>
                <a:gd name="T2" fmla="*/ 7 w 26"/>
                <a:gd name="T3" fmla="*/ 0 h 35"/>
                <a:gd name="T4" fmla="*/ 0 w 26"/>
                <a:gd name="T5" fmla="*/ 7 h 35"/>
                <a:gd name="T6" fmla="*/ 0 w 26"/>
                <a:gd name="T7" fmla="*/ 27 h 35"/>
                <a:gd name="T8" fmla="*/ 7 w 26"/>
                <a:gd name="T9" fmla="*/ 35 h 35"/>
                <a:gd name="T10" fmla="*/ 19 w 26"/>
                <a:gd name="T11" fmla="*/ 35 h 35"/>
                <a:gd name="T12" fmla="*/ 26 w 26"/>
                <a:gd name="T13" fmla="*/ 27 h 35"/>
                <a:gd name="T14" fmla="*/ 26 w 26"/>
                <a:gd name="T15" fmla="*/ 7 h 35"/>
                <a:gd name="T16" fmla="*/ 19 w 2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35">
                  <a:moveTo>
                    <a:pt x="19" y="0"/>
                  </a:moveTo>
                  <a:lnTo>
                    <a:pt x="7" y="0"/>
                  </a:lnTo>
                  <a:cubicBezTo>
                    <a:pt x="3" y="0"/>
                    <a:pt x="0" y="3"/>
                    <a:pt x="0" y="7"/>
                  </a:cubicBezTo>
                  <a:lnTo>
                    <a:pt x="0" y="27"/>
                  </a:lnTo>
                  <a:cubicBezTo>
                    <a:pt x="0" y="32"/>
                    <a:pt x="3" y="35"/>
                    <a:pt x="7" y="35"/>
                  </a:cubicBezTo>
                  <a:lnTo>
                    <a:pt x="19" y="35"/>
                  </a:lnTo>
                  <a:cubicBezTo>
                    <a:pt x="23" y="35"/>
                    <a:pt x="26" y="32"/>
                    <a:pt x="26" y="27"/>
                  </a:cubicBezTo>
                  <a:lnTo>
                    <a:pt x="26" y="7"/>
                  </a:lnTo>
                  <a:cubicBezTo>
                    <a:pt x="26" y="3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CD02A451-D298-4E40-A339-C3DBC3CD6D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8" y="426"/>
              <a:ext cx="6" cy="9"/>
            </a:xfrm>
            <a:custGeom>
              <a:avLst/>
              <a:gdLst>
                <a:gd name="T0" fmla="*/ 19 w 27"/>
                <a:gd name="T1" fmla="*/ 0 h 35"/>
                <a:gd name="T2" fmla="*/ 7 w 27"/>
                <a:gd name="T3" fmla="*/ 0 h 35"/>
                <a:gd name="T4" fmla="*/ 0 w 27"/>
                <a:gd name="T5" fmla="*/ 7 h 35"/>
                <a:gd name="T6" fmla="*/ 0 w 27"/>
                <a:gd name="T7" fmla="*/ 27 h 35"/>
                <a:gd name="T8" fmla="*/ 7 w 27"/>
                <a:gd name="T9" fmla="*/ 35 h 35"/>
                <a:gd name="T10" fmla="*/ 19 w 27"/>
                <a:gd name="T11" fmla="*/ 35 h 35"/>
                <a:gd name="T12" fmla="*/ 27 w 27"/>
                <a:gd name="T13" fmla="*/ 27 h 35"/>
                <a:gd name="T14" fmla="*/ 27 w 27"/>
                <a:gd name="T15" fmla="*/ 7 h 35"/>
                <a:gd name="T16" fmla="*/ 19 w 27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5">
                  <a:moveTo>
                    <a:pt x="19" y="0"/>
                  </a:moveTo>
                  <a:lnTo>
                    <a:pt x="7" y="0"/>
                  </a:lnTo>
                  <a:cubicBezTo>
                    <a:pt x="3" y="0"/>
                    <a:pt x="0" y="3"/>
                    <a:pt x="0" y="7"/>
                  </a:cubicBezTo>
                  <a:lnTo>
                    <a:pt x="0" y="27"/>
                  </a:lnTo>
                  <a:cubicBezTo>
                    <a:pt x="0" y="32"/>
                    <a:pt x="3" y="35"/>
                    <a:pt x="7" y="35"/>
                  </a:cubicBezTo>
                  <a:lnTo>
                    <a:pt x="19" y="35"/>
                  </a:lnTo>
                  <a:cubicBezTo>
                    <a:pt x="23" y="35"/>
                    <a:pt x="27" y="32"/>
                    <a:pt x="27" y="27"/>
                  </a:cubicBezTo>
                  <a:lnTo>
                    <a:pt x="27" y="7"/>
                  </a:lnTo>
                  <a:cubicBezTo>
                    <a:pt x="27" y="3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24F350D7-1E6E-458A-A028-F297A980C9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5" y="426"/>
              <a:ext cx="6" cy="9"/>
            </a:xfrm>
            <a:custGeom>
              <a:avLst/>
              <a:gdLst>
                <a:gd name="T0" fmla="*/ 19 w 27"/>
                <a:gd name="T1" fmla="*/ 0 h 35"/>
                <a:gd name="T2" fmla="*/ 8 w 27"/>
                <a:gd name="T3" fmla="*/ 0 h 35"/>
                <a:gd name="T4" fmla="*/ 0 w 27"/>
                <a:gd name="T5" fmla="*/ 7 h 35"/>
                <a:gd name="T6" fmla="*/ 0 w 27"/>
                <a:gd name="T7" fmla="*/ 27 h 35"/>
                <a:gd name="T8" fmla="*/ 8 w 27"/>
                <a:gd name="T9" fmla="*/ 35 h 35"/>
                <a:gd name="T10" fmla="*/ 19 w 27"/>
                <a:gd name="T11" fmla="*/ 35 h 35"/>
                <a:gd name="T12" fmla="*/ 27 w 27"/>
                <a:gd name="T13" fmla="*/ 27 h 35"/>
                <a:gd name="T14" fmla="*/ 27 w 27"/>
                <a:gd name="T15" fmla="*/ 7 h 35"/>
                <a:gd name="T16" fmla="*/ 19 w 27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5">
                  <a:moveTo>
                    <a:pt x="19" y="0"/>
                  </a:moveTo>
                  <a:lnTo>
                    <a:pt x="8" y="0"/>
                  </a:lnTo>
                  <a:cubicBezTo>
                    <a:pt x="3" y="0"/>
                    <a:pt x="0" y="3"/>
                    <a:pt x="0" y="7"/>
                  </a:cubicBezTo>
                  <a:lnTo>
                    <a:pt x="0" y="27"/>
                  </a:lnTo>
                  <a:cubicBezTo>
                    <a:pt x="0" y="32"/>
                    <a:pt x="3" y="35"/>
                    <a:pt x="8" y="35"/>
                  </a:cubicBezTo>
                  <a:lnTo>
                    <a:pt x="19" y="35"/>
                  </a:lnTo>
                  <a:cubicBezTo>
                    <a:pt x="24" y="35"/>
                    <a:pt x="27" y="32"/>
                    <a:pt x="27" y="27"/>
                  </a:cubicBezTo>
                  <a:lnTo>
                    <a:pt x="27" y="7"/>
                  </a:lnTo>
                  <a:cubicBezTo>
                    <a:pt x="27" y="3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D7649F56-7C4F-4D39-92DF-49302D0726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19" y="426"/>
              <a:ext cx="7" cy="9"/>
            </a:xfrm>
            <a:custGeom>
              <a:avLst/>
              <a:gdLst>
                <a:gd name="T0" fmla="*/ 20 w 27"/>
                <a:gd name="T1" fmla="*/ 0 h 35"/>
                <a:gd name="T2" fmla="*/ 8 w 27"/>
                <a:gd name="T3" fmla="*/ 0 h 35"/>
                <a:gd name="T4" fmla="*/ 0 w 27"/>
                <a:gd name="T5" fmla="*/ 7 h 35"/>
                <a:gd name="T6" fmla="*/ 0 w 27"/>
                <a:gd name="T7" fmla="*/ 27 h 35"/>
                <a:gd name="T8" fmla="*/ 8 w 27"/>
                <a:gd name="T9" fmla="*/ 35 h 35"/>
                <a:gd name="T10" fmla="*/ 20 w 27"/>
                <a:gd name="T11" fmla="*/ 35 h 35"/>
                <a:gd name="T12" fmla="*/ 27 w 27"/>
                <a:gd name="T13" fmla="*/ 27 h 35"/>
                <a:gd name="T14" fmla="*/ 27 w 27"/>
                <a:gd name="T15" fmla="*/ 7 h 35"/>
                <a:gd name="T16" fmla="*/ 20 w 27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5">
                  <a:moveTo>
                    <a:pt x="20" y="0"/>
                  </a:moveTo>
                  <a:lnTo>
                    <a:pt x="8" y="0"/>
                  </a:lnTo>
                  <a:cubicBezTo>
                    <a:pt x="4" y="0"/>
                    <a:pt x="0" y="3"/>
                    <a:pt x="0" y="7"/>
                  </a:cubicBezTo>
                  <a:lnTo>
                    <a:pt x="0" y="27"/>
                  </a:lnTo>
                  <a:cubicBezTo>
                    <a:pt x="0" y="32"/>
                    <a:pt x="4" y="35"/>
                    <a:pt x="8" y="35"/>
                  </a:cubicBezTo>
                  <a:lnTo>
                    <a:pt x="20" y="35"/>
                  </a:lnTo>
                  <a:cubicBezTo>
                    <a:pt x="24" y="35"/>
                    <a:pt x="27" y="32"/>
                    <a:pt x="27" y="27"/>
                  </a:cubicBezTo>
                  <a:lnTo>
                    <a:pt x="27" y="7"/>
                  </a:lnTo>
                  <a:cubicBezTo>
                    <a:pt x="27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811693AB-D172-4A72-BCF7-37C259682C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2" y="426"/>
              <a:ext cx="44" cy="59"/>
            </a:xfrm>
            <a:custGeom>
              <a:avLst/>
              <a:gdLst>
                <a:gd name="T0" fmla="*/ 179 w 186"/>
                <a:gd name="T1" fmla="*/ 0 h 243"/>
                <a:gd name="T2" fmla="*/ 167 w 186"/>
                <a:gd name="T3" fmla="*/ 0 h 243"/>
                <a:gd name="T4" fmla="*/ 160 w 186"/>
                <a:gd name="T5" fmla="*/ 7 h 243"/>
                <a:gd name="T6" fmla="*/ 160 w 186"/>
                <a:gd name="T7" fmla="*/ 151 h 243"/>
                <a:gd name="T8" fmla="*/ 93 w 186"/>
                <a:gd name="T9" fmla="*/ 216 h 243"/>
                <a:gd name="T10" fmla="*/ 27 w 186"/>
                <a:gd name="T11" fmla="*/ 151 h 243"/>
                <a:gd name="T12" fmla="*/ 27 w 186"/>
                <a:gd name="T13" fmla="*/ 7 h 243"/>
                <a:gd name="T14" fmla="*/ 19 w 186"/>
                <a:gd name="T15" fmla="*/ 0 h 243"/>
                <a:gd name="T16" fmla="*/ 7 w 186"/>
                <a:gd name="T17" fmla="*/ 0 h 243"/>
                <a:gd name="T18" fmla="*/ 0 w 186"/>
                <a:gd name="T19" fmla="*/ 7 h 243"/>
                <a:gd name="T20" fmla="*/ 0 w 186"/>
                <a:gd name="T21" fmla="*/ 151 h 243"/>
                <a:gd name="T22" fmla="*/ 93 w 186"/>
                <a:gd name="T23" fmla="*/ 243 h 243"/>
                <a:gd name="T24" fmla="*/ 186 w 186"/>
                <a:gd name="T25" fmla="*/ 151 h 243"/>
                <a:gd name="T26" fmla="*/ 186 w 186"/>
                <a:gd name="T27" fmla="*/ 7 h 243"/>
                <a:gd name="T28" fmla="*/ 179 w 186"/>
                <a:gd name="T2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6" h="243">
                  <a:moveTo>
                    <a:pt x="179" y="0"/>
                  </a:moveTo>
                  <a:lnTo>
                    <a:pt x="167" y="0"/>
                  </a:lnTo>
                  <a:cubicBezTo>
                    <a:pt x="163" y="0"/>
                    <a:pt x="160" y="3"/>
                    <a:pt x="160" y="7"/>
                  </a:cubicBezTo>
                  <a:lnTo>
                    <a:pt x="160" y="151"/>
                  </a:lnTo>
                  <a:cubicBezTo>
                    <a:pt x="160" y="190"/>
                    <a:pt x="133" y="216"/>
                    <a:pt x="93" y="216"/>
                  </a:cubicBezTo>
                  <a:cubicBezTo>
                    <a:pt x="53" y="216"/>
                    <a:pt x="27" y="190"/>
                    <a:pt x="27" y="151"/>
                  </a:cubicBezTo>
                  <a:lnTo>
                    <a:pt x="27" y="7"/>
                  </a:lnTo>
                  <a:cubicBezTo>
                    <a:pt x="27" y="3"/>
                    <a:pt x="23" y="0"/>
                    <a:pt x="19" y="0"/>
                  </a:cubicBezTo>
                  <a:lnTo>
                    <a:pt x="7" y="0"/>
                  </a:lnTo>
                  <a:cubicBezTo>
                    <a:pt x="3" y="0"/>
                    <a:pt x="0" y="3"/>
                    <a:pt x="0" y="7"/>
                  </a:cubicBezTo>
                  <a:lnTo>
                    <a:pt x="0" y="151"/>
                  </a:lnTo>
                  <a:cubicBezTo>
                    <a:pt x="0" y="204"/>
                    <a:pt x="39" y="243"/>
                    <a:pt x="93" y="243"/>
                  </a:cubicBezTo>
                  <a:cubicBezTo>
                    <a:pt x="148" y="243"/>
                    <a:pt x="186" y="205"/>
                    <a:pt x="186" y="151"/>
                  </a:cubicBezTo>
                  <a:lnTo>
                    <a:pt x="186" y="7"/>
                  </a:lnTo>
                  <a:cubicBezTo>
                    <a:pt x="186" y="3"/>
                    <a:pt x="183" y="0"/>
                    <a:pt x="179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F12DCF94-347E-4348-BD42-C77D387D6C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0" y="439"/>
              <a:ext cx="37" cy="45"/>
            </a:xfrm>
            <a:custGeom>
              <a:avLst/>
              <a:gdLst>
                <a:gd name="T0" fmla="*/ 80 w 155"/>
                <a:gd name="T1" fmla="*/ 0 h 185"/>
                <a:gd name="T2" fmla="*/ 27 w 155"/>
                <a:gd name="T3" fmla="*/ 20 h 185"/>
                <a:gd name="T4" fmla="*/ 27 w 155"/>
                <a:gd name="T5" fmla="*/ 12 h 185"/>
                <a:gd name="T6" fmla="*/ 20 w 155"/>
                <a:gd name="T7" fmla="*/ 5 h 185"/>
                <a:gd name="T8" fmla="*/ 8 w 155"/>
                <a:gd name="T9" fmla="*/ 5 h 185"/>
                <a:gd name="T10" fmla="*/ 0 w 155"/>
                <a:gd name="T11" fmla="*/ 12 h 185"/>
                <a:gd name="T12" fmla="*/ 0 w 155"/>
                <a:gd name="T13" fmla="*/ 178 h 185"/>
                <a:gd name="T14" fmla="*/ 8 w 155"/>
                <a:gd name="T15" fmla="*/ 185 h 185"/>
                <a:gd name="T16" fmla="*/ 20 w 155"/>
                <a:gd name="T17" fmla="*/ 185 h 185"/>
                <a:gd name="T18" fmla="*/ 27 w 155"/>
                <a:gd name="T19" fmla="*/ 178 h 185"/>
                <a:gd name="T20" fmla="*/ 27 w 155"/>
                <a:gd name="T21" fmla="*/ 78 h 185"/>
                <a:gd name="T22" fmla="*/ 79 w 155"/>
                <a:gd name="T23" fmla="*/ 27 h 185"/>
                <a:gd name="T24" fmla="*/ 128 w 155"/>
                <a:gd name="T25" fmla="*/ 78 h 185"/>
                <a:gd name="T26" fmla="*/ 128 w 155"/>
                <a:gd name="T27" fmla="*/ 178 h 185"/>
                <a:gd name="T28" fmla="*/ 136 w 155"/>
                <a:gd name="T29" fmla="*/ 185 h 185"/>
                <a:gd name="T30" fmla="*/ 147 w 155"/>
                <a:gd name="T31" fmla="*/ 185 h 185"/>
                <a:gd name="T32" fmla="*/ 155 w 155"/>
                <a:gd name="T33" fmla="*/ 178 h 185"/>
                <a:gd name="T34" fmla="*/ 155 w 155"/>
                <a:gd name="T35" fmla="*/ 78 h 185"/>
                <a:gd name="T36" fmla="*/ 80 w 155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85">
                  <a:moveTo>
                    <a:pt x="80" y="0"/>
                  </a:moveTo>
                  <a:cubicBezTo>
                    <a:pt x="59" y="0"/>
                    <a:pt x="41" y="7"/>
                    <a:pt x="27" y="20"/>
                  </a:cubicBezTo>
                  <a:lnTo>
                    <a:pt x="27" y="12"/>
                  </a:lnTo>
                  <a:cubicBezTo>
                    <a:pt x="27" y="8"/>
                    <a:pt x="24" y="5"/>
                    <a:pt x="20" y="5"/>
                  </a:cubicBezTo>
                  <a:lnTo>
                    <a:pt x="8" y="5"/>
                  </a:lnTo>
                  <a:cubicBezTo>
                    <a:pt x="4" y="5"/>
                    <a:pt x="0" y="8"/>
                    <a:pt x="0" y="12"/>
                  </a:cubicBezTo>
                  <a:lnTo>
                    <a:pt x="0" y="178"/>
                  </a:lnTo>
                  <a:cubicBezTo>
                    <a:pt x="0" y="182"/>
                    <a:pt x="4" y="185"/>
                    <a:pt x="8" y="185"/>
                  </a:cubicBezTo>
                  <a:lnTo>
                    <a:pt x="20" y="185"/>
                  </a:lnTo>
                  <a:cubicBezTo>
                    <a:pt x="24" y="185"/>
                    <a:pt x="27" y="182"/>
                    <a:pt x="27" y="178"/>
                  </a:cubicBezTo>
                  <a:lnTo>
                    <a:pt x="27" y="78"/>
                  </a:lnTo>
                  <a:cubicBezTo>
                    <a:pt x="27" y="49"/>
                    <a:pt x="50" y="27"/>
                    <a:pt x="79" y="27"/>
                  </a:cubicBezTo>
                  <a:cubicBezTo>
                    <a:pt x="111" y="27"/>
                    <a:pt x="128" y="45"/>
                    <a:pt x="128" y="78"/>
                  </a:cubicBezTo>
                  <a:lnTo>
                    <a:pt x="128" y="178"/>
                  </a:lnTo>
                  <a:cubicBezTo>
                    <a:pt x="128" y="182"/>
                    <a:pt x="131" y="185"/>
                    <a:pt x="136" y="185"/>
                  </a:cubicBezTo>
                  <a:lnTo>
                    <a:pt x="147" y="185"/>
                  </a:lnTo>
                  <a:cubicBezTo>
                    <a:pt x="152" y="185"/>
                    <a:pt x="155" y="182"/>
                    <a:pt x="155" y="178"/>
                  </a:cubicBezTo>
                  <a:lnTo>
                    <a:pt x="155" y="78"/>
                  </a:lnTo>
                  <a:cubicBezTo>
                    <a:pt x="155" y="30"/>
                    <a:pt x="126" y="0"/>
                    <a:pt x="80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19F1A95D-935C-4837-B9D4-2AB1DB2B28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1" y="440"/>
              <a:ext cx="6" cy="44"/>
            </a:xfrm>
            <a:custGeom>
              <a:avLst/>
              <a:gdLst>
                <a:gd name="T0" fmla="*/ 19 w 26"/>
                <a:gd name="T1" fmla="*/ 0 h 180"/>
                <a:gd name="T2" fmla="*/ 7 w 26"/>
                <a:gd name="T3" fmla="*/ 0 h 180"/>
                <a:gd name="T4" fmla="*/ 0 w 26"/>
                <a:gd name="T5" fmla="*/ 7 h 180"/>
                <a:gd name="T6" fmla="*/ 0 w 26"/>
                <a:gd name="T7" fmla="*/ 173 h 180"/>
                <a:gd name="T8" fmla="*/ 7 w 26"/>
                <a:gd name="T9" fmla="*/ 180 h 180"/>
                <a:gd name="T10" fmla="*/ 19 w 26"/>
                <a:gd name="T11" fmla="*/ 180 h 180"/>
                <a:gd name="T12" fmla="*/ 26 w 26"/>
                <a:gd name="T13" fmla="*/ 173 h 180"/>
                <a:gd name="T14" fmla="*/ 26 w 26"/>
                <a:gd name="T15" fmla="*/ 7 h 180"/>
                <a:gd name="T16" fmla="*/ 19 w 26"/>
                <a:gd name="T1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80">
                  <a:moveTo>
                    <a:pt x="19" y="0"/>
                  </a:moveTo>
                  <a:lnTo>
                    <a:pt x="7" y="0"/>
                  </a:lnTo>
                  <a:cubicBezTo>
                    <a:pt x="3" y="0"/>
                    <a:pt x="0" y="3"/>
                    <a:pt x="0" y="7"/>
                  </a:cubicBezTo>
                  <a:lnTo>
                    <a:pt x="0" y="173"/>
                  </a:lnTo>
                  <a:cubicBezTo>
                    <a:pt x="0" y="177"/>
                    <a:pt x="3" y="180"/>
                    <a:pt x="7" y="180"/>
                  </a:cubicBezTo>
                  <a:lnTo>
                    <a:pt x="19" y="180"/>
                  </a:lnTo>
                  <a:cubicBezTo>
                    <a:pt x="23" y="180"/>
                    <a:pt x="26" y="177"/>
                    <a:pt x="26" y="173"/>
                  </a:cubicBezTo>
                  <a:lnTo>
                    <a:pt x="26" y="7"/>
                  </a:lnTo>
                  <a:cubicBezTo>
                    <a:pt x="26" y="3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E08DC8D5-C4EB-44F5-998D-6BA00876D4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6" y="440"/>
              <a:ext cx="38" cy="44"/>
            </a:xfrm>
            <a:custGeom>
              <a:avLst/>
              <a:gdLst>
                <a:gd name="T0" fmla="*/ 149 w 157"/>
                <a:gd name="T1" fmla="*/ 0 h 180"/>
                <a:gd name="T2" fmla="*/ 136 w 157"/>
                <a:gd name="T3" fmla="*/ 0 h 180"/>
                <a:gd name="T4" fmla="*/ 129 w 157"/>
                <a:gd name="T5" fmla="*/ 4 h 180"/>
                <a:gd name="T6" fmla="*/ 79 w 157"/>
                <a:gd name="T7" fmla="*/ 136 h 180"/>
                <a:gd name="T8" fmla="*/ 28 w 157"/>
                <a:gd name="T9" fmla="*/ 4 h 180"/>
                <a:gd name="T10" fmla="*/ 21 w 157"/>
                <a:gd name="T11" fmla="*/ 0 h 180"/>
                <a:gd name="T12" fmla="*/ 8 w 157"/>
                <a:gd name="T13" fmla="*/ 0 h 180"/>
                <a:gd name="T14" fmla="*/ 2 w 157"/>
                <a:gd name="T15" fmla="*/ 3 h 180"/>
                <a:gd name="T16" fmla="*/ 1 w 157"/>
                <a:gd name="T17" fmla="*/ 10 h 180"/>
                <a:gd name="T18" fmla="*/ 65 w 157"/>
                <a:gd name="T19" fmla="*/ 176 h 180"/>
                <a:gd name="T20" fmla="*/ 72 w 157"/>
                <a:gd name="T21" fmla="*/ 180 h 180"/>
                <a:gd name="T22" fmla="*/ 85 w 157"/>
                <a:gd name="T23" fmla="*/ 180 h 180"/>
                <a:gd name="T24" fmla="*/ 92 w 157"/>
                <a:gd name="T25" fmla="*/ 176 h 180"/>
                <a:gd name="T26" fmla="*/ 156 w 157"/>
                <a:gd name="T27" fmla="*/ 10 h 180"/>
                <a:gd name="T28" fmla="*/ 155 w 157"/>
                <a:gd name="T29" fmla="*/ 3 h 180"/>
                <a:gd name="T30" fmla="*/ 149 w 157"/>
                <a:gd name="T31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80">
                  <a:moveTo>
                    <a:pt x="149" y="0"/>
                  </a:moveTo>
                  <a:lnTo>
                    <a:pt x="136" y="0"/>
                  </a:lnTo>
                  <a:cubicBezTo>
                    <a:pt x="133" y="0"/>
                    <a:pt x="130" y="1"/>
                    <a:pt x="129" y="4"/>
                  </a:cubicBezTo>
                  <a:lnTo>
                    <a:pt x="79" y="136"/>
                  </a:lnTo>
                  <a:lnTo>
                    <a:pt x="28" y="4"/>
                  </a:lnTo>
                  <a:cubicBezTo>
                    <a:pt x="27" y="1"/>
                    <a:pt x="24" y="0"/>
                    <a:pt x="21" y="0"/>
                  </a:cubicBezTo>
                  <a:lnTo>
                    <a:pt x="8" y="0"/>
                  </a:lnTo>
                  <a:cubicBezTo>
                    <a:pt x="6" y="0"/>
                    <a:pt x="4" y="1"/>
                    <a:pt x="2" y="3"/>
                  </a:cubicBezTo>
                  <a:cubicBezTo>
                    <a:pt x="1" y="5"/>
                    <a:pt x="0" y="7"/>
                    <a:pt x="1" y="10"/>
                  </a:cubicBezTo>
                  <a:lnTo>
                    <a:pt x="65" y="176"/>
                  </a:lnTo>
                  <a:cubicBezTo>
                    <a:pt x="66" y="179"/>
                    <a:pt x="69" y="180"/>
                    <a:pt x="72" y="180"/>
                  </a:cubicBezTo>
                  <a:lnTo>
                    <a:pt x="85" y="180"/>
                  </a:lnTo>
                  <a:cubicBezTo>
                    <a:pt x="88" y="180"/>
                    <a:pt x="91" y="179"/>
                    <a:pt x="92" y="176"/>
                  </a:cubicBezTo>
                  <a:lnTo>
                    <a:pt x="156" y="10"/>
                  </a:lnTo>
                  <a:cubicBezTo>
                    <a:pt x="157" y="7"/>
                    <a:pt x="156" y="5"/>
                    <a:pt x="155" y="3"/>
                  </a:cubicBezTo>
                  <a:cubicBezTo>
                    <a:pt x="154" y="1"/>
                    <a:pt x="151" y="0"/>
                    <a:pt x="149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03092ED0-DC9A-4070-898A-20E92E7F50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38" y="439"/>
              <a:ext cx="44" cy="46"/>
            </a:xfrm>
            <a:custGeom>
              <a:avLst/>
              <a:gdLst>
                <a:gd name="T0" fmla="*/ 30 w 181"/>
                <a:gd name="T1" fmla="*/ 76 h 189"/>
                <a:gd name="T2" fmla="*/ 90 w 181"/>
                <a:gd name="T3" fmla="*/ 27 h 189"/>
                <a:gd name="T4" fmla="*/ 151 w 181"/>
                <a:gd name="T5" fmla="*/ 76 h 189"/>
                <a:gd name="T6" fmla="*/ 30 w 181"/>
                <a:gd name="T7" fmla="*/ 76 h 189"/>
                <a:gd name="T8" fmla="*/ 90 w 181"/>
                <a:gd name="T9" fmla="*/ 0 h 189"/>
                <a:gd name="T10" fmla="*/ 0 w 181"/>
                <a:gd name="T11" fmla="*/ 96 h 189"/>
                <a:gd name="T12" fmla="*/ 92 w 181"/>
                <a:gd name="T13" fmla="*/ 189 h 189"/>
                <a:gd name="T14" fmla="*/ 177 w 181"/>
                <a:gd name="T15" fmla="*/ 129 h 189"/>
                <a:gd name="T16" fmla="*/ 176 w 181"/>
                <a:gd name="T17" fmla="*/ 122 h 189"/>
                <a:gd name="T18" fmla="*/ 170 w 181"/>
                <a:gd name="T19" fmla="*/ 119 h 189"/>
                <a:gd name="T20" fmla="*/ 157 w 181"/>
                <a:gd name="T21" fmla="*/ 119 h 189"/>
                <a:gd name="T22" fmla="*/ 150 w 181"/>
                <a:gd name="T23" fmla="*/ 124 h 189"/>
                <a:gd name="T24" fmla="*/ 92 w 181"/>
                <a:gd name="T25" fmla="*/ 163 h 189"/>
                <a:gd name="T26" fmla="*/ 27 w 181"/>
                <a:gd name="T27" fmla="*/ 102 h 189"/>
                <a:gd name="T28" fmla="*/ 173 w 181"/>
                <a:gd name="T29" fmla="*/ 102 h 189"/>
                <a:gd name="T30" fmla="*/ 181 w 181"/>
                <a:gd name="T31" fmla="*/ 95 h 189"/>
                <a:gd name="T32" fmla="*/ 153 w 181"/>
                <a:gd name="T33" fmla="*/ 27 h 189"/>
                <a:gd name="T34" fmla="*/ 90 w 181"/>
                <a:gd name="T3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189">
                  <a:moveTo>
                    <a:pt x="30" y="76"/>
                  </a:moveTo>
                  <a:cubicBezTo>
                    <a:pt x="38" y="47"/>
                    <a:pt x="62" y="27"/>
                    <a:pt x="90" y="27"/>
                  </a:cubicBezTo>
                  <a:cubicBezTo>
                    <a:pt x="119" y="27"/>
                    <a:pt x="143" y="47"/>
                    <a:pt x="151" y="76"/>
                  </a:cubicBezTo>
                  <a:lnTo>
                    <a:pt x="30" y="76"/>
                  </a:lnTo>
                  <a:close/>
                  <a:moveTo>
                    <a:pt x="90" y="0"/>
                  </a:moveTo>
                  <a:cubicBezTo>
                    <a:pt x="41" y="0"/>
                    <a:pt x="0" y="43"/>
                    <a:pt x="0" y="96"/>
                  </a:cubicBezTo>
                  <a:cubicBezTo>
                    <a:pt x="0" y="148"/>
                    <a:pt x="41" y="189"/>
                    <a:pt x="92" y="189"/>
                  </a:cubicBezTo>
                  <a:cubicBezTo>
                    <a:pt x="134" y="189"/>
                    <a:pt x="164" y="168"/>
                    <a:pt x="177" y="129"/>
                  </a:cubicBezTo>
                  <a:cubicBezTo>
                    <a:pt x="177" y="127"/>
                    <a:pt x="177" y="124"/>
                    <a:pt x="176" y="122"/>
                  </a:cubicBezTo>
                  <a:cubicBezTo>
                    <a:pt x="174" y="120"/>
                    <a:pt x="172" y="119"/>
                    <a:pt x="170" y="119"/>
                  </a:cubicBezTo>
                  <a:lnTo>
                    <a:pt x="157" y="119"/>
                  </a:lnTo>
                  <a:cubicBezTo>
                    <a:pt x="154" y="119"/>
                    <a:pt x="151" y="121"/>
                    <a:pt x="150" y="124"/>
                  </a:cubicBezTo>
                  <a:cubicBezTo>
                    <a:pt x="141" y="150"/>
                    <a:pt x="121" y="163"/>
                    <a:pt x="92" y="163"/>
                  </a:cubicBezTo>
                  <a:cubicBezTo>
                    <a:pt x="58" y="163"/>
                    <a:pt x="31" y="137"/>
                    <a:pt x="27" y="102"/>
                  </a:cubicBezTo>
                  <a:lnTo>
                    <a:pt x="173" y="102"/>
                  </a:lnTo>
                  <a:cubicBezTo>
                    <a:pt x="177" y="102"/>
                    <a:pt x="181" y="99"/>
                    <a:pt x="181" y="95"/>
                  </a:cubicBezTo>
                  <a:cubicBezTo>
                    <a:pt x="181" y="71"/>
                    <a:pt x="171" y="45"/>
                    <a:pt x="153" y="27"/>
                  </a:cubicBezTo>
                  <a:cubicBezTo>
                    <a:pt x="136" y="10"/>
                    <a:pt x="114" y="0"/>
                    <a:pt x="90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E1D79EBF-12B4-4F06-99FD-F13DC8C922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92" y="439"/>
              <a:ext cx="22" cy="45"/>
            </a:xfrm>
            <a:custGeom>
              <a:avLst/>
              <a:gdLst>
                <a:gd name="T0" fmla="*/ 88 w 94"/>
                <a:gd name="T1" fmla="*/ 3 h 187"/>
                <a:gd name="T2" fmla="*/ 27 w 94"/>
                <a:gd name="T3" fmla="*/ 20 h 187"/>
                <a:gd name="T4" fmla="*/ 27 w 94"/>
                <a:gd name="T5" fmla="*/ 14 h 187"/>
                <a:gd name="T6" fmla="*/ 19 w 94"/>
                <a:gd name="T7" fmla="*/ 7 h 187"/>
                <a:gd name="T8" fmla="*/ 7 w 94"/>
                <a:gd name="T9" fmla="*/ 7 h 187"/>
                <a:gd name="T10" fmla="*/ 0 w 94"/>
                <a:gd name="T11" fmla="*/ 14 h 187"/>
                <a:gd name="T12" fmla="*/ 0 w 94"/>
                <a:gd name="T13" fmla="*/ 180 h 187"/>
                <a:gd name="T14" fmla="*/ 7 w 94"/>
                <a:gd name="T15" fmla="*/ 187 h 187"/>
                <a:gd name="T16" fmla="*/ 19 w 94"/>
                <a:gd name="T17" fmla="*/ 187 h 187"/>
                <a:gd name="T18" fmla="*/ 27 w 94"/>
                <a:gd name="T19" fmla="*/ 180 h 187"/>
                <a:gd name="T20" fmla="*/ 27 w 94"/>
                <a:gd name="T21" fmla="*/ 80 h 187"/>
                <a:gd name="T22" fmla="*/ 43 w 94"/>
                <a:gd name="T23" fmla="*/ 41 h 187"/>
                <a:gd name="T24" fmla="*/ 86 w 94"/>
                <a:gd name="T25" fmla="*/ 29 h 187"/>
                <a:gd name="T26" fmla="*/ 92 w 94"/>
                <a:gd name="T27" fmla="*/ 27 h 187"/>
                <a:gd name="T28" fmla="*/ 94 w 94"/>
                <a:gd name="T29" fmla="*/ 21 h 187"/>
                <a:gd name="T30" fmla="*/ 94 w 94"/>
                <a:gd name="T31" fmla="*/ 10 h 187"/>
                <a:gd name="T32" fmla="*/ 88 w 94"/>
                <a:gd name="T33" fmla="*/ 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187">
                  <a:moveTo>
                    <a:pt x="88" y="3"/>
                  </a:moveTo>
                  <a:cubicBezTo>
                    <a:pt x="64" y="0"/>
                    <a:pt x="43" y="6"/>
                    <a:pt x="27" y="20"/>
                  </a:cubicBezTo>
                  <a:lnTo>
                    <a:pt x="27" y="14"/>
                  </a:lnTo>
                  <a:cubicBezTo>
                    <a:pt x="27" y="10"/>
                    <a:pt x="23" y="7"/>
                    <a:pt x="19" y="7"/>
                  </a:cubicBezTo>
                  <a:lnTo>
                    <a:pt x="7" y="7"/>
                  </a:lnTo>
                  <a:cubicBezTo>
                    <a:pt x="3" y="7"/>
                    <a:pt x="0" y="10"/>
                    <a:pt x="0" y="14"/>
                  </a:cubicBezTo>
                  <a:lnTo>
                    <a:pt x="0" y="180"/>
                  </a:lnTo>
                  <a:cubicBezTo>
                    <a:pt x="0" y="184"/>
                    <a:pt x="3" y="187"/>
                    <a:pt x="7" y="187"/>
                  </a:cubicBezTo>
                  <a:lnTo>
                    <a:pt x="19" y="187"/>
                  </a:lnTo>
                  <a:cubicBezTo>
                    <a:pt x="23" y="187"/>
                    <a:pt x="27" y="184"/>
                    <a:pt x="27" y="180"/>
                  </a:cubicBezTo>
                  <a:lnTo>
                    <a:pt x="27" y="80"/>
                  </a:lnTo>
                  <a:cubicBezTo>
                    <a:pt x="27" y="64"/>
                    <a:pt x="33" y="50"/>
                    <a:pt x="43" y="41"/>
                  </a:cubicBezTo>
                  <a:cubicBezTo>
                    <a:pt x="53" y="31"/>
                    <a:pt x="68" y="27"/>
                    <a:pt x="86" y="29"/>
                  </a:cubicBezTo>
                  <a:cubicBezTo>
                    <a:pt x="88" y="29"/>
                    <a:pt x="90" y="28"/>
                    <a:pt x="92" y="27"/>
                  </a:cubicBezTo>
                  <a:cubicBezTo>
                    <a:pt x="93" y="25"/>
                    <a:pt x="94" y="23"/>
                    <a:pt x="94" y="21"/>
                  </a:cubicBezTo>
                  <a:lnTo>
                    <a:pt x="94" y="10"/>
                  </a:lnTo>
                  <a:cubicBezTo>
                    <a:pt x="94" y="7"/>
                    <a:pt x="91" y="3"/>
                    <a:pt x="88" y="3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CF62BAE6-AA1A-4B0D-8FDE-7B3E668E47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18" y="439"/>
              <a:ext cx="38" cy="46"/>
            </a:xfrm>
            <a:custGeom>
              <a:avLst/>
              <a:gdLst>
                <a:gd name="T0" fmla="*/ 84 w 159"/>
                <a:gd name="T1" fmla="*/ 76 h 189"/>
                <a:gd name="T2" fmla="*/ 36 w 159"/>
                <a:gd name="T3" fmla="*/ 53 h 189"/>
                <a:gd name="T4" fmla="*/ 42 w 159"/>
                <a:gd name="T5" fmla="*/ 39 h 189"/>
                <a:gd name="T6" fmla="*/ 80 w 159"/>
                <a:gd name="T7" fmla="*/ 26 h 189"/>
                <a:gd name="T8" fmla="*/ 128 w 159"/>
                <a:gd name="T9" fmla="*/ 56 h 189"/>
                <a:gd name="T10" fmla="*/ 135 w 159"/>
                <a:gd name="T11" fmla="*/ 62 h 189"/>
                <a:gd name="T12" fmla="*/ 147 w 159"/>
                <a:gd name="T13" fmla="*/ 62 h 189"/>
                <a:gd name="T14" fmla="*/ 153 w 159"/>
                <a:gd name="T15" fmla="*/ 59 h 189"/>
                <a:gd name="T16" fmla="*/ 155 w 159"/>
                <a:gd name="T17" fmla="*/ 53 h 189"/>
                <a:gd name="T18" fmla="*/ 79 w 159"/>
                <a:gd name="T19" fmla="*/ 0 h 189"/>
                <a:gd name="T20" fmla="*/ 9 w 159"/>
                <a:gd name="T21" fmla="*/ 53 h 189"/>
                <a:gd name="T22" fmla="*/ 80 w 159"/>
                <a:gd name="T23" fmla="*/ 102 h 189"/>
                <a:gd name="T24" fmla="*/ 132 w 159"/>
                <a:gd name="T25" fmla="*/ 132 h 189"/>
                <a:gd name="T26" fmla="*/ 126 w 159"/>
                <a:gd name="T27" fmla="*/ 149 h 189"/>
                <a:gd name="T28" fmla="*/ 85 w 159"/>
                <a:gd name="T29" fmla="*/ 163 h 189"/>
                <a:gd name="T30" fmla="*/ 27 w 159"/>
                <a:gd name="T31" fmla="*/ 128 h 189"/>
                <a:gd name="T32" fmla="*/ 20 w 159"/>
                <a:gd name="T33" fmla="*/ 122 h 189"/>
                <a:gd name="T34" fmla="*/ 8 w 159"/>
                <a:gd name="T35" fmla="*/ 122 h 189"/>
                <a:gd name="T36" fmla="*/ 2 w 159"/>
                <a:gd name="T37" fmla="*/ 125 h 189"/>
                <a:gd name="T38" fmla="*/ 0 w 159"/>
                <a:gd name="T39" fmla="*/ 131 h 189"/>
                <a:gd name="T40" fmla="*/ 85 w 159"/>
                <a:gd name="T41" fmla="*/ 189 h 189"/>
                <a:gd name="T42" fmla="*/ 145 w 159"/>
                <a:gd name="T43" fmla="*/ 168 h 189"/>
                <a:gd name="T44" fmla="*/ 159 w 159"/>
                <a:gd name="T45" fmla="*/ 131 h 189"/>
                <a:gd name="T46" fmla="*/ 159 w 159"/>
                <a:gd name="T47" fmla="*/ 131 h 189"/>
                <a:gd name="T48" fmla="*/ 84 w 159"/>
                <a:gd name="T49" fmla="*/ 7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9" h="189">
                  <a:moveTo>
                    <a:pt x="84" y="76"/>
                  </a:moveTo>
                  <a:cubicBezTo>
                    <a:pt x="44" y="70"/>
                    <a:pt x="36" y="64"/>
                    <a:pt x="36" y="53"/>
                  </a:cubicBezTo>
                  <a:cubicBezTo>
                    <a:pt x="36" y="48"/>
                    <a:pt x="38" y="43"/>
                    <a:pt x="42" y="39"/>
                  </a:cubicBezTo>
                  <a:cubicBezTo>
                    <a:pt x="50" y="31"/>
                    <a:pt x="64" y="26"/>
                    <a:pt x="80" y="26"/>
                  </a:cubicBezTo>
                  <a:cubicBezTo>
                    <a:pt x="98" y="26"/>
                    <a:pt x="121" y="32"/>
                    <a:pt x="128" y="56"/>
                  </a:cubicBezTo>
                  <a:cubicBezTo>
                    <a:pt x="129" y="59"/>
                    <a:pt x="132" y="62"/>
                    <a:pt x="135" y="62"/>
                  </a:cubicBezTo>
                  <a:lnTo>
                    <a:pt x="147" y="62"/>
                  </a:lnTo>
                  <a:cubicBezTo>
                    <a:pt x="150" y="62"/>
                    <a:pt x="152" y="61"/>
                    <a:pt x="153" y="59"/>
                  </a:cubicBezTo>
                  <a:cubicBezTo>
                    <a:pt x="155" y="57"/>
                    <a:pt x="155" y="55"/>
                    <a:pt x="155" y="53"/>
                  </a:cubicBezTo>
                  <a:cubicBezTo>
                    <a:pt x="147" y="19"/>
                    <a:pt x="119" y="0"/>
                    <a:pt x="79" y="0"/>
                  </a:cubicBezTo>
                  <a:cubicBezTo>
                    <a:pt x="33" y="0"/>
                    <a:pt x="9" y="27"/>
                    <a:pt x="9" y="53"/>
                  </a:cubicBezTo>
                  <a:cubicBezTo>
                    <a:pt x="10" y="92"/>
                    <a:pt x="50" y="98"/>
                    <a:pt x="80" y="102"/>
                  </a:cubicBezTo>
                  <a:cubicBezTo>
                    <a:pt x="122" y="108"/>
                    <a:pt x="131" y="118"/>
                    <a:pt x="132" y="132"/>
                  </a:cubicBezTo>
                  <a:cubicBezTo>
                    <a:pt x="132" y="138"/>
                    <a:pt x="130" y="144"/>
                    <a:pt x="126" y="149"/>
                  </a:cubicBezTo>
                  <a:cubicBezTo>
                    <a:pt x="117" y="158"/>
                    <a:pt x="102" y="163"/>
                    <a:pt x="85" y="163"/>
                  </a:cubicBezTo>
                  <a:cubicBezTo>
                    <a:pt x="66" y="163"/>
                    <a:pt x="33" y="159"/>
                    <a:pt x="27" y="128"/>
                  </a:cubicBezTo>
                  <a:cubicBezTo>
                    <a:pt x="26" y="125"/>
                    <a:pt x="23" y="122"/>
                    <a:pt x="20" y="122"/>
                  </a:cubicBezTo>
                  <a:lnTo>
                    <a:pt x="8" y="122"/>
                  </a:lnTo>
                  <a:cubicBezTo>
                    <a:pt x="6" y="122"/>
                    <a:pt x="4" y="123"/>
                    <a:pt x="2" y="125"/>
                  </a:cubicBezTo>
                  <a:cubicBezTo>
                    <a:pt x="1" y="127"/>
                    <a:pt x="0" y="129"/>
                    <a:pt x="0" y="131"/>
                  </a:cubicBezTo>
                  <a:cubicBezTo>
                    <a:pt x="6" y="167"/>
                    <a:pt x="38" y="189"/>
                    <a:pt x="85" y="189"/>
                  </a:cubicBezTo>
                  <a:cubicBezTo>
                    <a:pt x="110" y="189"/>
                    <a:pt x="131" y="182"/>
                    <a:pt x="145" y="168"/>
                  </a:cubicBezTo>
                  <a:cubicBezTo>
                    <a:pt x="154" y="158"/>
                    <a:pt x="159" y="145"/>
                    <a:pt x="159" y="131"/>
                  </a:cubicBezTo>
                  <a:lnTo>
                    <a:pt x="159" y="131"/>
                  </a:lnTo>
                  <a:cubicBezTo>
                    <a:pt x="157" y="87"/>
                    <a:pt x="110" y="80"/>
                    <a:pt x="84" y="76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ED84D54C-DDEC-44E4-926C-0658BCE450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8" y="440"/>
              <a:ext cx="6" cy="44"/>
            </a:xfrm>
            <a:custGeom>
              <a:avLst/>
              <a:gdLst>
                <a:gd name="T0" fmla="*/ 19 w 26"/>
                <a:gd name="T1" fmla="*/ 0 h 180"/>
                <a:gd name="T2" fmla="*/ 7 w 26"/>
                <a:gd name="T3" fmla="*/ 0 h 180"/>
                <a:gd name="T4" fmla="*/ 0 w 26"/>
                <a:gd name="T5" fmla="*/ 7 h 180"/>
                <a:gd name="T6" fmla="*/ 0 w 26"/>
                <a:gd name="T7" fmla="*/ 173 h 180"/>
                <a:gd name="T8" fmla="*/ 7 w 26"/>
                <a:gd name="T9" fmla="*/ 180 h 180"/>
                <a:gd name="T10" fmla="*/ 19 w 26"/>
                <a:gd name="T11" fmla="*/ 180 h 180"/>
                <a:gd name="T12" fmla="*/ 26 w 26"/>
                <a:gd name="T13" fmla="*/ 173 h 180"/>
                <a:gd name="T14" fmla="*/ 26 w 26"/>
                <a:gd name="T15" fmla="*/ 7 h 180"/>
                <a:gd name="T16" fmla="*/ 19 w 26"/>
                <a:gd name="T1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80">
                  <a:moveTo>
                    <a:pt x="19" y="0"/>
                  </a:moveTo>
                  <a:lnTo>
                    <a:pt x="7" y="0"/>
                  </a:lnTo>
                  <a:cubicBezTo>
                    <a:pt x="3" y="0"/>
                    <a:pt x="0" y="3"/>
                    <a:pt x="0" y="7"/>
                  </a:cubicBezTo>
                  <a:lnTo>
                    <a:pt x="0" y="173"/>
                  </a:lnTo>
                  <a:cubicBezTo>
                    <a:pt x="0" y="177"/>
                    <a:pt x="3" y="180"/>
                    <a:pt x="7" y="180"/>
                  </a:cubicBezTo>
                  <a:lnTo>
                    <a:pt x="19" y="180"/>
                  </a:lnTo>
                  <a:cubicBezTo>
                    <a:pt x="23" y="180"/>
                    <a:pt x="26" y="177"/>
                    <a:pt x="26" y="173"/>
                  </a:cubicBezTo>
                  <a:lnTo>
                    <a:pt x="26" y="7"/>
                  </a:lnTo>
                  <a:cubicBezTo>
                    <a:pt x="26" y="3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398DA956-901D-4828-B3C1-101BF9EC8A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3" y="432"/>
              <a:ext cx="23" cy="52"/>
            </a:xfrm>
            <a:custGeom>
              <a:avLst/>
              <a:gdLst>
                <a:gd name="T0" fmla="*/ 87 w 94"/>
                <a:gd name="T1" fmla="*/ 36 h 217"/>
                <a:gd name="T2" fmla="*/ 49 w 94"/>
                <a:gd name="T3" fmla="*/ 36 h 217"/>
                <a:gd name="T4" fmla="*/ 49 w 94"/>
                <a:gd name="T5" fmla="*/ 7 h 217"/>
                <a:gd name="T6" fmla="*/ 42 w 94"/>
                <a:gd name="T7" fmla="*/ 0 h 217"/>
                <a:gd name="T8" fmla="*/ 30 w 94"/>
                <a:gd name="T9" fmla="*/ 0 h 217"/>
                <a:gd name="T10" fmla="*/ 23 w 94"/>
                <a:gd name="T11" fmla="*/ 7 h 217"/>
                <a:gd name="T12" fmla="*/ 23 w 94"/>
                <a:gd name="T13" fmla="*/ 36 h 217"/>
                <a:gd name="T14" fmla="*/ 7 w 94"/>
                <a:gd name="T15" fmla="*/ 36 h 217"/>
                <a:gd name="T16" fmla="*/ 0 w 94"/>
                <a:gd name="T17" fmla="*/ 43 h 217"/>
                <a:gd name="T18" fmla="*/ 0 w 94"/>
                <a:gd name="T19" fmla="*/ 55 h 217"/>
                <a:gd name="T20" fmla="*/ 7 w 94"/>
                <a:gd name="T21" fmla="*/ 62 h 217"/>
                <a:gd name="T22" fmla="*/ 23 w 94"/>
                <a:gd name="T23" fmla="*/ 62 h 217"/>
                <a:gd name="T24" fmla="*/ 23 w 94"/>
                <a:gd name="T25" fmla="*/ 152 h 217"/>
                <a:gd name="T26" fmla="*/ 42 w 94"/>
                <a:gd name="T27" fmla="*/ 203 h 217"/>
                <a:gd name="T28" fmla="*/ 80 w 94"/>
                <a:gd name="T29" fmla="*/ 217 h 217"/>
                <a:gd name="T30" fmla="*/ 87 w 94"/>
                <a:gd name="T31" fmla="*/ 216 h 217"/>
                <a:gd name="T32" fmla="*/ 94 w 94"/>
                <a:gd name="T33" fmla="*/ 209 h 217"/>
                <a:gd name="T34" fmla="*/ 94 w 94"/>
                <a:gd name="T35" fmla="*/ 198 h 217"/>
                <a:gd name="T36" fmla="*/ 92 w 94"/>
                <a:gd name="T37" fmla="*/ 193 h 217"/>
                <a:gd name="T38" fmla="*/ 87 w 94"/>
                <a:gd name="T39" fmla="*/ 191 h 217"/>
                <a:gd name="T40" fmla="*/ 60 w 94"/>
                <a:gd name="T41" fmla="*/ 183 h 217"/>
                <a:gd name="T42" fmla="*/ 49 w 94"/>
                <a:gd name="T43" fmla="*/ 152 h 217"/>
                <a:gd name="T44" fmla="*/ 49 w 94"/>
                <a:gd name="T45" fmla="*/ 62 h 217"/>
                <a:gd name="T46" fmla="*/ 87 w 94"/>
                <a:gd name="T47" fmla="*/ 62 h 217"/>
                <a:gd name="T48" fmla="*/ 94 w 94"/>
                <a:gd name="T49" fmla="*/ 55 h 217"/>
                <a:gd name="T50" fmla="*/ 94 w 94"/>
                <a:gd name="T51" fmla="*/ 43 h 217"/>
                <a:gd name="T52" fmla="*/ 87 w 94"/>
                <a:gd name="T53" fmla="*/ 3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217">
                  <a:moveTo>
                    <a:pt x="87" y="36"/>
                  </a:moveTo>
                  <a:lnTo>
                    <a:pt x="49" y="36"/>
                  </a:lnTo>
                  <a:lnTo>
                    <a:pt x="49" y="7"/>
                  </a:lnTo>
                  <a:cubicBezTo>
                    <a:pt x="49" y="3"/>
                    <a:pt x="46" y="0"/>
                    <a:pt x="42" y="0"/>
                  </a:cubicBezTo>
                  <a:lnTo>
                    <a:pt x="30" y="0"/>
                  </a:lnTo>
                  <a:cubicBezTo>
                    <a:pt x="26" y="0"/>
                    <a:pt x="23" y="3"/>
                    <a:pt x="23" y="7"/>
                  </a:cubicBezTo>
                  <a:lnTo>
                    <a:pt x="23" y="36"/>
                  </a:lnTo>
                  <a:lnTo>
                    <a:pt x="7" y="36"/>
                  </a:lnTo>
                  <a:cubicBezTo>
                    <a:pt x="3" y="36"/>
                    <a:pt x="0" y="39"/>
                    <a:pt x="0" y="43"/>
                  </a:cubicBezTo>
                  <a:lnTo>
                    <a:pt x="0" y="55"/>
                  </a:lnTo>
                  <a:cubicBezTo>
                    <a:pt x="0" y="59"/>
                    <a:pt x="3" y="62"/>
                    <a:pt x="7" y="62"/>
                  </a:cubicBezTo>
                  <a:lnTo>
                    <a:pt x="23" y="62"/>
                  </a:lnTo>
                  <a:lnTo>
                    <a:pt x="23" y="152"/>
                  </a:lnTo>
                  <a:cubicBezTo>
                    <a:pt x="23" y="174"/>
                    <a:pt x="29" y="191"/>
                    <a:pt x="42" y="203"/>
                  </a:cubicBezTo>
                  <a:cubicBezTo>
                    <a:pt x="52" y="212"/>
                    <a:pt x="65" y="217"/>
                    <a:pt x="80" y="217"/>
                  </a:cubicBezTo>
                  <a:cubicBezTo>
                    <a:pt x="83" y="217"/>
                    <a:pt x="85" y="217"/>
                    <a:pt x="87" y="216"/>
                  </a:cubicBezTo>
                  <a:cubicBezTo>
                    <a:pt x="91" y="216"/>
                    <a:pt x="94" y="213"/>
                    <a:pt x="94" y="209"/>
                  </a:cubicBezTo>
                  <a:lnTo>
                    <a:pt x="94" y="198"/>
                  </a:lnTo>
                  <a:cubicBezTo>
                    <a:pt x="94" y="196"/>
                    <a:pt x="93" y="194"/>
                    <a:pt x="92" y="193"/>
                  </a:cubicBezTo>
                  <a:cubicBezTo>
                    <a:pt x="90" y="191"/>
                    <a:pt x="89" y="191"/>
                    <a:pt x="87" y="191"/>
                  </a:cubicBezTo>
                  <a:cubicBezTo>
                    <a:pt x="75" y="191"/>
                    <a:pt x="66" y="189"/>
                    <a:pt x="60" y="183"/>
                  </a:cubicBezTo>
                  <a:cubicBezTo>
                    <a:pt x="53" y="176"/>
                    <a:pt x="49" y="166"/>
                    <a:pt x="49" y="152"/>
                  </a:cubicBezTo>
                  <a:lnTo>
                    <a:pt x="49" y="62"/>
                  </a:lnTo>
                  <a:lnTo>
                    <a:pt x="87" y="62"/>
                  </a:lnTo>
                  <a:cubicBezTo>
                    <a:pt x="91" y="62"/>
                    <a:pt x="94" y="59"/>
                    <a:pt x="94" y="55"/>
                  </a:cubicBezTo>
                  <a:lnTo>
                    <a:pt x="94" y="43"/>
                  </a:lnTo>
                  <a:cubicBezTo>
                    <a:pt x="94" y="39"/>
                    <a:pt x="91" y="36"/>
                    <a:pt x="87" y="36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55DDD84C-A031-4DB7-9EFB-C181ADD6AD6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13" y="439"/>
              <a:ext cx="39" cy="45"/>
            </a:xfrm>
            <a:custGeom>
              <a:avLst/>
              <a:gdLst>
                <a:gd name="T0" fmla="*/ 67 w 164"/>
                <a:gd name="T1" fmla="*/ 162 h 188"/>
                <a:gd name="T2" fmla="*/ 27 w 164"/>
                <a:gd name="T3" fmla="*/ 134 h 188"/>
                <a:gd name="T4" fmla="*/ 80 w 164"/>
                <a:gd name="T5" fmla="*/ 103 h 188"/>
                <a:gd name="T6" fmla="*/ 132 w 164"/>
                <a:gd name="T7" fmla="*/ 93 h 188"/>
                <a:gd name="T8" fmla="*/ 132 w 164"/>
                <a:gd name="T9" fmla="*/ 118 h 188"/>
                <a:gd name="T10" fmla="*/ 67 w 164"/>
                <a:gd name="T11" fmla="*/ 162 h 188"/>
                <a:gd name="T12" fmla="*/ 158 w 164"/>
                <a:gd name="T13" fmla="*/ 151 h 188"/>
                <a:gd name="T14" fmla="*/ 158 w 164"/>
                <a:gd name="T15" fmla="*/ 57 h 188"/>
                <a:gd name="T16" fmla="*/ 85 w 164"/>
                <a:gd name="T17" fmla="*/ 0 h 188"/>
                <a:gd name="T18" fmla="*/ 9 w 164"/>
                <a:gd name="T19" fmla="*/ 53 h 188"/>
                <a:gd name="T20" fmla="*/ 10 w 164"/>
                <a:gd name="T21" fmla="*/ 59 h 188"/>
                <a:gd name="T22" fmla="*/ 16 w 164"/>
                <a:gd name="T23" fmla="*/ 62 h 188"/>
                <a:gd name="T24" fmla="*/ 28 w 164"/>
                <a:gd name="T25" fmla="*/ 62 h 188"/>
                <a:gd name="T26" fmla="*/ 35 w 164"/>
                <a:gd name="T27" fmla="*/ 57 h 188"/>
                <a:gd name="T28" fmla="*/ 85 w 164"/>
                <a:gd name="T29" fmla="*/ 27 h 188"/>
                <a:gd name="T30" fmla="*/ 132 w 164"/>
                <a:gd name="T31" fmla="*/ 57 h 188"/>
                <a:gd name="T32" fmla="*/ 77 w 164"/>
                <a:gd name="T33" fmla="*/ 78 h 188"/>
                <a:gd name="T34" fmla="*/ 0 w 164"/>
                <a:gd name="T35" fmla="*/ 135 h 188"/>
                <a:gd name="T36" fmla="*/ 67 w 164"/>
                <a:gd name="T37" fmla="*/ 188 h 188"/>
                <a:gd name="T38" fmla="*/ 133 w 164"/>
                <a:gd name="T39" fmla="*/ 168 h 188"/>
                <a:gd name="T40" fmla="*/ 137 w 164"/>
                <a:gd name="T41" fmla="*/ 181 h 188"/>
                <a:gd name="T42" fmla="*/ 144 w 164"/>
                <a:gd name="T43" fmla="*/ 185 h 188"/>
                <a:gd name="T44" fmla="*/ 156 w 164"/>
                <a:gd name="T45" fmla="*/ 185 h 188"/>
                <a:gd name="T46" fmla="*/ 162 w 164"/>
                <a:gd name="T47" fmla="*/ 182 h 188"/>
                <a:gd name="T48" fmla="*/ 163 w 164"/>
                <a:gd name="T49" fmla="*/ 175 h 188"/>
                <a:gd name="T50" fmla="*/ 158 w 164"/>
                <a:gd name="T51" fmla="*/ 15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" h="188">
                  <a:moveTo>
                    <a:pt x="67" y="162"/>
                  </a:moveTo>
                  <a:cubicBezTo>
                    <a:pt x="67" y="162"/>
                    <a:pt x="27" y="161"/>
                    <a:pt x="27" y="134"/>
                  </a:cubicBezTo>
                  <a:cubicBezTo>
                    <a:pt x="27" y="122"/>
                    <a:pt x="31" y="108"/>
                    <a:pt x="80" y="103"/>
                  </a:cubicBezTo>
                  <a:cubicBezTo>
                    <a:pt x="97" y="102"/>
                    <a:pt x="117" y="100"/>
                    <a:pt x="132" y="93"/>
                  </a:cubicBezTo>
                  <a:lnTo>
                    <a:pt x="132" y="118"/>
                  </a:lnTo>
                  <a:cubicBezTo>
                    <a:pt x="132" y="148"/>
                    <a:pt x="99" y="162"/>
                    <a:pt x="67" y="162"/>
                  </a:cubicBezTo>
                  <a:close/>
                  <a:moveTo>
                    <a:pt x="158" y="151"/>
                  </a:moveTo>
                  <a:lnTo>
                    <a:pt x="158" y="57"/>
                  </a:lnTo>
                  <a:cubicBezTo>
                    <a:pt x="158" y="22"/>
                    <a:pt x="131" y="0"/>
                    <a:pt x="85" y="0"/>
                  </a:cubicBezTo>
                  <a:cubicBezTo>
                    <a:pt x="45" y="0"/>
                    <a:pt x="17" y="19"/>
                    <a:pt x="9" y="53"/>
                  </a:cubicBezTo>
                  <a:cubicBezTo>
                    <a:pt x="8" y="55"/>
                    <a:pt x="9" y="57"/>
                    <a:pt x="10" y="59"/>
                  </a:cubicBezTo>
                  <a:cubicBezTo>
                    <a:pt x="11" y="61"/>
                    <a:pt x="14" y="62"/>
                    <a:pt x="16" y="62"/>
                  </a:cubicBezTo>
                  <a:lnTo>
                    <a:pt x="28" y="62"/>
                  </a:lnTo>
                  <a:cubicBezTo>
                    <a:pt x="31" y="62"/>
                    <a:pt x="34" y="60"/>
                    <a:pt x="35" y="57"/>
                  </a:cubicBezTo>
                  <a:cubicBezTo>
                    <a:pt x="43" y="32"/>
                    <a:pt x="67" y="27"/>
                    <a:pt x="85" y="27"/>
                  </a:cubicBezTo>
                  <a:cubicBezTo>
                    <a:pt x="107" y="27"/>
                    <a:pt x="132" y="32"/>
                    <a:pt x="132" y="57"/>
                  </a:cubicBezTo>
                  <a:cubicBezTo>
                    <a:pt x="132" y="70"/>
                    <a:pt x="115" y="74"/>
                    <a:pt x="77" y="78"/>
                  </a:cubicBezTo>
                  <a:cubicBezTo>
                    <a:pt x="54" y="80"/>
                    <a:pt x="0" y="85"/>
                    <a:pt x="0" y="135"/>
                  </a:cubicBezTo>
                  <a:cubicBezTo>
                    <a:pt x="0" y="172"/>
                    <a:pt x="35" y="188"/>
                    <a:pt x="67" y="188"/>
                  </a:cubicBezTo>
                  <a:cubicBezTo>
                    <a:pt x="94" y="188"/>
                    <a:pt x="117" y="181"/>
                    <a:pt x="133" y="168"/>
                  </a:cubicBezTo>
                  <a:cubicBezTo>
                    <a:pt x="134" y="173"/>
                    <a:pt x="135" y="177"/>
                    <a:pt x="137" y="181"/>
                  </a:cubicBezTo>
                  <a:cubicBezTo>
                    <a:pt x="138" y="184"/>
                    <a:pt x="141" y="185"/>
                    <a:pt x="144" y="185"/>
                  </a:cubicBezTo>
                  <a:lnTo>
                    <a:pt x="156" y="185"/>
                  </a:lnTo>
                  <a:cubicBezTo>
                    <a:pt x="158" y="185"/>
                    <a:pt x="161" y="184"/>
                    <a:pt x="162" y="182"/>
                  </a:cubicBezTo>
                  <a:cubicBezTo>
                    <a:pt x="163" y="180"/>
                    <a:pt x="164" y="178"/>
                    <a:pt x="163" y="175"/>
                  </a:cubicBezTo>
                  <a:cubicBezTo>
                    <a:pt x="160" y="170"/>
                    <a:pt x="158" y="158"/>
                    <a:pt x="158" y="151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D86AFC46-0199-4824-979B-637A047B24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73" y="439"/>
              <a:ext cx="39" cy="45"/>
            </a:xfrm>
            <a:custGeom>
              <a:avLst/>
              <a:gdLst>
                <a:gd name="T0" fmla="*/ 68 w 164"/>
                <a:gd name="T1" fmla="*/ 162 h 188"/>
                <a:gd name="T2" fmla="*/ 28 w 164"/>
                <a:gd name="T3" fmla="*/ 134 h 188"/>
                <a:gd name="T4" fmla="*/ 80 w 164"/>
                <a:gd name="T5" fmla="*/ 103 h 188"/>
                <a:gd name="T6" fmla="*/ 132 w 164"/>
                <a:gd name="T7" fmla="*/ 93 h 188"/>
                <a:gd name="T8" fmla="*/ 132 w 164"/>
                <a:gd name="T9" fmla="*/ 118 h 188"/>
                <a:gd name="T10" fmla="*/ 68 w 164"/>
                <a:gd name="T11" fmla="*/ 162 h 188"/>
                <a:gd name="T12" fmla="*/ 159 w 164"/>
                <a:gd name="T13" fmla="*/ 151 h 188"/>
                <a:gd name="T14" fmla="*/ 159 w 164"/>
                <a:gd name="T15" fmla="*/ 57 h 188"/>
                <a:gd name="T16" fmla="*/ 86 w 164"/>
                <a:gd name="T17" fmla="*/ 0 h 188"/>
                <a:gd name="T18" fmla="*/ 9 w 164"/>
                <a:gd name="T19" fmla="*/ 53 h 188"/>
                <a:gd name="T20" fmla="*/ 11 w 164"/>
                <a:gd name="T21" fmla="*/ 59 h 188"/>
                <a:gd name="T22" fmla="*/ 17 w 164"/>
                <a:gd name="T23" fmla="*/ 62 h 188"/>
                <a:gd name="T24" fmla="*/ 29 w 164"/>
                <a:gd name="T25" fmla="*/ 62 h 188"/>
                <a:gd name="T26" fmla="*/ 36 w 164"/>
                <a:gd name="T27" fmla="*/ 57 h 188"/>
                <a:gd name="T28" fmla="*/ 86 w 164"/>
                <a:gd name="T29" fmla="*/ 27 h 188"/>
                <a:gd name="T30" fmla="*/ 132 w 164"/>
                <a:gd name="T31" fmla="*/ 57 h 188"/>
                <a:gd name="T32" fmla="*/ 78 w 164"/>
                <a:gd name="T33" fmla="*/ 78 h 188"/>
                <a:gd name="T34" fmla="*/ 0 w 164"/>
                <a:gd name="T35" fmla="*/ 135 h 188"/>
                <a:gd name="T36" fmla="*/ 68 w 164"/>
                <a:gd name="T37" fmla="*/ 188 h 188"/>
                <a:gd name="T38" fmla="*/ 134 w 164"/>
                <a:gd name="T39" fmla="*/ 168 h 188"/>
                <a:gd name="T40" fmla="*/ 138 w 164"/>
                <a:gd name="T41" fmla="*/ 181 h 188"/>
                <a:gd name="T42" fmla="*/ 144 w 164"/>
                <a:gd name="T43" fmla="*/ 185 h 188"/>
                <a:gd name="T44" fmla="*/ 157 w 164"/>
                <a:gd name="T45" fmla="*/ 185 h 188"/>
                <a:gd name="T46" fmla="*/ 163 w 164"/>
                <a:gd name="T47" fmla="*/ 182 h 188"/>
                <a:gd name="T48" fmla="*/ 163 w 164"/>
                <a:gd name="T49" fmla="*/ 175 h 188"/>
                <a:gd name="T50" fmla="*/ 159 w 164"/>
                <a:gd name="T51" fmla="*/ 15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" h="188">
                  <a:moveTo>
                    <a:pt x="68" y="162"/>
                  </a:moveTo>
                  <a:cubicBezTo>
                    <a:pt x="68" y="162"/>
                    <a:pt x="28" y="161"/>
                    <a:pt x="28" y="134"/>
                  </a:cubicBezTo>
                  <a:cubicBezTo>
                    <a:pt x="28" y="122"/>
                    <a:pt x="32" y="108"/>
                    <a:pt x="80" y="103"/>
                  </a:cubicBezTo>
                  <a:cubicBezTo>
                    <a:pt x="98" y="102"/>
                    <a:pt x="118" y="100"/>
                    <a:pt x="132" y="93"/>
                  </a:cubicBezTo>
                  <a:lnTo>
                    <a:pt x="132" y="118"/>
                  </a:lnTo>
                  <a:cubicBezTo>
                    <a:pt x="132" y="148"/>
                    <a:pt x="100" y="162"/>
                    <a:pt x="68" y="162"/>
                  </a:cubicBezTo>
                  <a:close/>
                  <a:moveTo>
                    <a:pt x="159" y="151"/>
                  </a:moveTo>
                  <a:lnTo>
                    <a:pt x="159" y="57"/>
                  </a:lnTo>
                  <a:cubicBezTo>
                    <a:pt x="159" y="22"/>
                    <a:pt x="132" y="0"/>
                    <a:pt x="86" y="0"/>
                  </a:cubicBezTo>
                  <a:cubicBezTo>
                    <a:pt x="46" y="0"/>
                    <a:pt x="18" y="19"/>
                    <a:pt x="9" y="53"/>
                  </a:cubicBezTo>
                  <a:cubicBezTo>
                    <a:pt x="9" y="55"/>
                    <a:pt x="9" y="57"/>
                    <a:pt x="11" y="59"/>
                  </a:cubicBezTo>
                  <a:cubicBezTo>
                    <a:pt x="12" y="61"/>
                    <a:pt x="14" y="62"/>
                    <a:pt x="17" y="62"/>
                  </a:cubicBezTo>
                  <a:lnTo>
                    <a:pt x="29" y="62"/>
                  </a:lnTo>
                  <a:cubicBezTo>
                    <a:pt x="32" y="62"/>
                    <a:pt x="35" y="60"/>
                    <a:pt x="36" y="57"/>
                  </a:cubicBezTo>
                  <a:cubicBezTo>
                    <a:pt x="44" y="32"/>
                    <a:pt x="68" y="27"/>
                    <a:pt x="86" y="27"/>
                  </a:cubicBezTo>
                  <a:cubicBezTo>
                    <a:pt x="107" y="27"/>
                    <a:pt x="132" y="32"/>
                    <a:pt x="132" y="57"/>
                  </a:cubicBezTo>
                  <a:cubicBezTo>
                    <a:pt x="132" y="70"/>
                    <a:pt x="116" y="74"/>
                    <a:pt x="78" y="78"/>
                  </a:cubicBezTo>
                  <a:cubicBezTo>
                    <a:pt x="55" y="80"/>
                    <a:pt x="0" y="85"/>
                    <a:pt x="0" y="135"/>
                  </a:cubicBezTo>
                  <a:cubicBezTo>
                    <a:pt x="0" y="172"/>
                    <a:pt x="36" y="188"/>
                    <a:pt x="68" y="188"/>
                  </a:cubicBezTo>
                  <a:cubicBezTo>
                    <a:pt x="95" y="188"/>
                    <a:pt x="118" y="181"/>
                    <a:pt x="134" y="168"/>
                  </a:cubicBezTo>
                  <a:cubicBezTo>
                    <a:pt x="134" y="173"/>
                    <a:pt x="136" y="177"/>
                    <a:pt x="138" y="181"/>
                  </a:cubicBezTo>
                  <a:cubicBezTo>
                    <a:pt x="139" y="184"/>
                    <a:pt x="141" y="185"/>
                    <a:pt x="144" y="185"/>
                  </a:cubicBezTo>
                  <a:lnTo>
                    <a:pt x="157" y="185"/>
                  </a:lnTo>
                  <a:cubicBezTo>
                    <a:pt x="159" y="185"/>
                    <a:pt x="161" y="184"/>
                    <a:pt x="163" y="182"/>
                  </a:cubicBezTo>
                  <a:cubicBezTo>
                    <a:pt x="164" y="180"/>
                    <a:pt x="164" y="178"/>
                    <a:pt x="163" y="175"/>
                  </a:cubicBezTo>
                  <a:cubicBezTo>
                    <a:pt x="161" y="170"/>
                    <a:pt x="159" y="158"/>
                    <a:pt x="159" y="151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3D0EEFA8-0615-468B-8310-B2C4F31A30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5" y="440"/>
              <a:ext cx="6" cy="44"/>
            </a:xfrm>
            <a:custGeom>
              <a:avLst/>
              <a:gdLst>
                <a:gd name="T0" fmla="*/ 19 w 27"/>
                <a:gd name="T1" fmla="*/ 0 h 180"/>
                <a:gd name="T2" fmla="*/ 8 w 27"/>
                <a:gd name="T3" fmla="*/ 0 h 180"/>
                <a:gd name="T4" fmla="*/ 0 w 27"/>
                <a:gd name="T5" fmla="*/ 7 h 180"/>
                <a:gd name="T6" fmla="*/ 0 w 27"/>
                <a:gd name="T7" fmla="*/ 173 h 180"/>
                <a:gd name="T8" fmla="*/ 8 w 27"/>
                <a:gd name="T9" fmla="*/ 180 h 180"/>
                <a:gd name="T10" fmla="*/ 19 w 27"/>
                <a:gd name="T11" fmla="*/ 180 h 180"/>
                <a:gd name="T12" fmla="*/ 27 w 27"/>
                <a:gd name="T13" fmla="*/ 173 h 180"/>
                <a:gd name="T14" fmla="*/ 27 w 27"/>
                <a:gd name="T15" fmla="*/ 7 h 180"/>
                <a:gd name="T16" fmla="*/ 19 w 27"/>
                <a:gd name="T1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80">
                  <a:moveTo>
                    <a:pt x="19" y="0"/>
                  </a:moveTo>
                  <a:lnTo>
                    <a:pt x="8" y="0"/>
                  </a:lnTo>
                  <a:cubicBezTo>
                    <a:pt x="3" y="0"/>
                    <a:pt x="0" y="3"/>
                    <a:pt x="0" y="7"/>
                  </a:cubicBezTo>
                  <a:lnTo>
                    <a:pt x="0" y="173"/>
                  </a:lnTo>
                  <a:cubicBezTo>
                    <a:pt x="0" y="177"/>
                    <a:pt x="3" y="180"/>
                    <a:pt x="8" y="180"/>
                  </a:cubicBezTo>
                  <a:lnTo>
                    <a:pt x="19" y="180"/>
                  </a:lnTo>
                  <a:cubicBezTo>
                    <a:pt x="24" y="180"/>
                    <a:pt x="27" y="177"/>
                    <a:pt x="27" y="173"/>
                  </a:cubicBezTo>
                  <a:lnTo>
                    <a:pt x="27" y="7"/>
                  </a:lnTo>
                  <a:cubicBezTo>
                    <a:pt x="27" y="3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46E41F3C-AA12-417C-978D-8B84687974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5" y="439"/>
              <a:ext cx="23" cy="45"/>
            </a:xfrm>
            <a:custGeom>
              <a:avLst/>
              <a:gdLst>
                <a:gd name="T0" fmla="*/ 88 w 94"/>
                <a:gd name="T1" fmla="*/ 3 h 187"/>
                <a:gd name="T2" fmla="*/ 27 w 94"/>
                <a:gd name="T3" fmla="*/ 20 h 187"/>
                <a:gd name="T4" fmla="*/ 27 w 94"/>
                <a:gd name="T5" fmla="*/ 14 h 187"/>
                <a:gd name="T6" fmla="*/ 20 w 94"/>
                <a:gd name="T7" fmla="*/ 7 h 187"/>
                <a:gd name="T8" fmla="*/ 7 w 94"/>
                <a:gd name="T9" fmla="*/ 7 h 187"/>
                <a:gd name="T10" fmla="*/ 0 w 94"/>
                <a:gd name="T11" fmla="*/ 14 h 187"/>
                <a:gd name="T12" fmla="*/ 0 w 94"/>
                <a:gd name="T13" fmla="*/ 180 h 187"/>
                <a:gd name="T14" fmla="*/ 7 w 94"/>
                <a:gd name="T15" fmla="*/ 187 h 187"/>
                <a:gd name="T16" fmla="*/ 20 w 94"/>
                <a:gd name="T17" fmla="*/ 187 h 187"/>
                <a:gd name="T18" fmla="*/ 27 w 94"/>
                <a:gd name="T19" fmla="*/ 180 h 187"/>
                <a:gd name="T20" fmla="*/ 27 w 94"/>
                <a:gd name="T21" fmla="*/ 80 h 187"/>
                <a:gd name="T22" fmla="*/ 43 w 94"/>
                <a:gd name="T23" fmla="*/ 41 h 187"/>
                <a:gd name="T24" fmla="*/ 86 w 94"/>
                <a:gd name="T25" fmla="*/ 29 h 187"/>
                <a:gd name="T26" fmla="*/ 92 w 94"/>
                <a:gd name="T27" fmla="*/ 27 h 187"/>
                <a:gd name="T28" fmla="*/ 94 w 94"/>
                <a:gd name="T29" fmla="*/ 21 h 187"/>
                <a:gd name="T30" fmla="*/ 94 w 94"/>
                <a:gd name="T31" fmla="*/ 10 h 187"/>
                <a:gd name="T32" fmla="*/ 88 w 94"/>
                <a:gd name="T33" fmla="*/ 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187">
                  <a:moveTo>
                    <a:pt x="88" y="3"/>
                  </a:moveTo>
                  <a:cubicBezTo>
                    <a:pt x="64" y="0"/>
                    <a:pt x="43" y="6"/>
                    <a:pt x="27" y="20"/>
                  </a:cubicBezTo>
                  <a:lnTo>
                    <a:pt x="27" y="14"/>
                  </a:lnTo>
                  <a:cubicBezTo>
                    <a:pt x="27" y="10"/>
                    <a:pt x="24" y="7"/>
                    <a:pt x="20" y="7"/>
                  </a:cubicBezTo>
                  <a:lnTo>
                    <a:pt x="7" y="7"/>
                  </a:lnTo>
                  <a:cubicBezTo>
                    <a:pt x="3" y="7"/>
                    <a:pt x="0" y="10"/>
                    <a:pt x="0" y="14"/>
                  </a:cubicBezTo>
                  <a:lnTo>
                    <a:pt x="0" y="180"/>
                  </a:lnTo>
                  <a:cubicBezTo>
                    <a:pt x="0" y="184"/>
                    <a:pt x="3" y="187"/>
                    <a:pt x="7" y="187"/>
                  </a:cubicBezTo>
                  <a:lnTo>
                    <a:pt x="20" y="187"/>
                  </a:lnTo>
                  <a:cubicBezTo>
                    <a:pt x="24" y="187"/>
                    <a:pt x="27" y="184"/>
                    <a:pt x="27" y="180"/>
                  </a:cubicBezTo>
                  <a:lnTo>
                    <a:pt x="27" y="80"/>
                  </a:lnTo>
                  <a:cubicBezTo>
                    <a:pt x="27" y="64"/>
                    <a:pt x="33" y="50"/>
                    <a:pt x="43" y="41"/>
                  </a:cubicBezTo>
                  <a:cubicBezTo>
                    <a:pt x="53" y="31"/>
                    <a:pt x="68" y="27"/>
                    <a:pt x="86" y="29"/>
                  </a:cubicBezTo>
                  <a:cubicBezTo>
                    <a:pt x="88" y="29"/>
                    <a:pt x="91" y="28"/>
                    <a:pt x="92" y="27"/>
                  </a:cubicBezTo>
                  <a:cubicBezTo>
                    <a:pt x="94" y="25"/>
                    <a:pt x="94" y="23"/>
                    <a:pt x="94" y="21"/>
                  </a:cubicBezTo>
                  <a:lnTo>
                    <a:pt x="94" y="10"/>
                  </a:lnTo>
                  <a:cubicBezTo>
                    <a:pt x="94" y="7"/>
                    <a:pt x="92" y="3"/>
                    <a:pt x="88" y="3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75674113-A324-4FB1-A94F-90C28A71D4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47" y="426"/>
              <a:ext cx="54" cy="58"/>
            </a:xfrm>
            <a:custGeom>
              <a:avLst/>
              <a:gdLst>
                <a:gd name="T0" fmla="*/ 217 w 224"/>
                <a:gd name="T1" fmla="*/ 0 h 238"/>
                <a:gd name="T2" fmla="*/ 204 w 224"/>
                <a:gd name="T3" fmla="*/ 0 h 238"/>
                <a:gd name="T4" fmla="*/ 197 w 224"/>
                <a:gd name="T5" fmla="*/ 4 h 238"/>
                <a:gd name="T6" fmla="*/ 112 w 224"/>
                <a:gd name="T7" fmla="*/ 198 h 238"/>
                <a:gd name="T8" fmla="*/ 27 w 224"/>
                <a:gd name="T9" fmla="*/ 4 h 238"/>
                <a:gd name="T10" fmla="*/ 20 w 224"/>
                <a:gd name="T11" fmla="*/ 0 h 238"/>
                <a:gd name="T12" fmla="*/ 8 w 224"/>
                <a:gd name="T13" fmla="*/ 0 h 238"/>
                <a:gd name="T14" fmla="*/ 0 w 224"/>
                <a:gd name="T15" fmla="*/ 7 h 238"/>
                <a:gd name="T16" fmla="*/ 0 w 224"/>
                <a:gd name="T17" fmla="*/ 231 h 238"/>
                <a:gd name="T18" fmla="*/ 8 w 224"/>
                <a:gd name="T19" fmla="*/ 238 h 238"/>
                <a:gd name="T20" fmla="*/ 19 w 224"/>
                <a:gd name="T21" fmla="*/ 238 h 238"/>
                <a:gd name="T22" fmla="*/ 27 w 224"/>
                <a:gd name="T23" fmla="*/ 231 h 238"/>
                <a:gd name="T24" fmla="*/ 27 w 224"/>
                <a:gd name="T25" fmla="*/ 70 h 238"/>
                <a:gd name="T26" fmla="*/ 99 w 224"/>
                <a:gd name="T27" fmla="*/ 234 h 238"/>
                <a:gd name="T28" fmla="*/ 106 w 224"/>
                <a:gd name="T29" fmla="*/ 238 h 238"/>
                <a:gd name="T30" fmla="*/ 119 w 224"/>
                <a:gd name="T31" fmla="*/ 238 h 238"/>
                <a:gd name="T32" fmla="*/ 126 w 224"/>
                <a:gd name="T33" fmla="*/ 234 h 238"/>
                <a:gd name="T34" fmla="*/ 197 w 224"/>
                <a:gd name="T35" fmla="*/ 70 h 238"/>
                <a:gd name="T36" fmla="*/ 197 w 224"/>
                <a:gd name="T37" fmla="*/ 231 h 238"/>
                <a:gd name="T38" fmla="*/ 205 w 224"/>
                <a:gd name="T39" fmla="*/ 238 h 238"/>
                <a:gd name="T40" fmla="*/ 217 w 224"/>
                <a:gd name="T41" fmla="*/ 238 h 238"/>
                <a:gd name="T42" fmla="*/ 224 w 224"/>
                <a:gd name="T43" fmla="*/ 231 h 238"/>
                <a:gd name="T44" fmla="*/ 224 w 224"/>
                <a:gd name="T45" fmla="*/ 7 h 238"/>
                <a:gd name="T46" fmla="*/ 217 w 224"/>
                <a:gd name="T4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4" h="238">
                  <a:moveTo>
                    <a:pt x="217" y="0"/>
                  </a:moveTo>
                  <a:lnTo>
                    <a:pt x="204" y="0"/>
                  </a:lnTo>
                  <a:cubicBezTo>
                    <a:pt x="201" y="0"/>
                    <a:pt x="198" y="2"/>
                    <a:pt x="197" y="4"/>
                  </a:cubicBezTo>
                  <a:lnTo>
                    <a:pt x="112" y="198"/>
                  </a:lnTo>
                  <a:lnTo>
                    <a:pt x="27" y="4"/>
                  </a:lnTo>
                  <a:cubicBezTo>
                    <a:pt x="26" y="2"/>
                    <a:pt x="23" y="0"/>
                    <a:pt x="20" y="0"/>
                  </a:cubicBezTo>
                  <a:lnTo>
                    <a:pt x="8" y="0"/>
                  </a:lnTo>
                  <a:cubicBezTo>
                    <a:pt x="3" y="0"/>
                    <a:pt x="0" y="3"/>
                    <a:pt x="0" y="7"/>
                  </a:cubicBezTo>
                  <a:lnTo>
                    <a:pt x="0" y="231"/>
                  </a:lnTo>
                  <a:cubicBezTo>
                    <a:pt x="0" y="235"/>
                    <a:pt x="3" y="238"/>
                    <a:pt x="8" y="238"/>
                  </a:cubicBezTo>
                  <a:lnTo>
                    <a:pt x="19" y="238"/>
                  </a:lnTo>
                  <a:cubicBezTo>
                    <a:pt x="24" y="238"/>
                    <a:pt x="27" y="235"/>
                    <a:pt x="27" y="231"/>
                  </a:cubicBezTo>
                  <a:lnTo>
                    <a:pt x="27" y="70"/>
                  </a:lnTo>
                  <a:lnTo>
                    <a:pt x="99" y="234"/>
                  </a:lnTo>
                  <a:cubicBezTo>
                    <a:pt x="100" y="237"/>
                    <a:pt x="103" y="238"/>
                    <a:pt x="106" y="238"/>
                  </a:cubicBezTo>
                  <a:lnTo>
                    <a:pt x="119" y="238"/>
                  </a:lnTo>
                  <a:cubicBezTo>
                    <a:pt x="122" y="238"/>
                    <a:pt x="124" y="237"/>
                    <a:pt x="126" y="234"/>
                  </a:cubicBezTo>
                  <a:lnTo>
                    <a:pt x="197" y="70"/>
                  </a:lnTo>
                  <a:lnTo>
                    <a:pt x="197" y="231"/>
                  </a:lnTo>
                  <a:cubicBezTo>
                    <a:pt x="197" y="235"/>
                    <a:pt x="201" y="238"/>
                    <a:pt x="205" y="238"/>
                  </a:cubicBezTo>
                  <a:lnTo>
                    <a:pt x="217" y="238"/>
                  </a:lnTo>
                  <a:cubicBezTo>
                    <a:pt x="221" y="238"/>
                    <a:pt x="224" y="235"/>
                    <a:pt x="224" y="231"/>
                  </a:cubicBezTo>
                  <a:lnTo>
                    <a:pt x="224" y="7"/>
                  </a:lnTo>
                  <a:cubicBezTo>
                    <a:pt x="224" y="3"/>
                    <a:pt x="221" y="0"/>
                    <a:pt x="217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113A2518-1F46-414F-A06A-C9ACD2C4174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12" y="439"/>
              <a:ext cx="43" cy="46"/>
            </a:xfrm>
            <a:custGeom>
              <a:avLst/>
              <a:gdLst>
                <a:gd name="T0" fmla="*/ 29 w 181"/>
                <a:gd name="T1" fmla="*/ 76 h 189"/>
                <a:gd name="T2" fmla="*/ 90 w 181"/>
                <a:gd name="T3" fmla="*/ 27 h 189"/>
                <a:gd name="T4" fmla="*/ 151 w 181"/>
                <a:gd name="T5" fmla="*/ 76 h 189"/>
                <a:gd name="T6" fmla="*/ 29 w 181"/>
                <a:gd name="T7" fmla="*/ 76 h 189"/>
                <a:gd name="T8" fmla="*/ 90 w 181"/>
                <a:gd name="T9" fmla="*/ 0 h 189"/>
                <a:gd name="T10" fmla="*/ 0 w 181"/>
                <a:gd name="T11" fmla="*/ 96 h 189"/>
                <a:gd name="T12" fmla="*/ 92 w 181"/>
                <a:gd name="T13" fmla="*/ 189 h 189"/>
                <a:gd name="T14" fmla="*/ 176 w 181"/>
                <a:gd name="T15" fmla="*/ 129 h 189"/>
                <a:gd name="T16" fmla="*/ 175 w 181"/>
                <a:gd name="T17" fmla="*/ 122 h 189"/>
                <a:gd name="T18" fmla="*/ 169 w 181"/>
                <a:gd name="T19" fmla="*/ 119 h 189"/>
                <a:gd name="T20" fmla="*/ 157 w 181"/>
                <a:gd name="T21" fmla="*/ 119 h 189"/>
                <a:gd name="T22" fmla="*/ 150 w 181"/>
                <a:gd name="T23" fmla="*/ 124 h 189"/>
                <a:gd name="T24" fmla="*/ 92 w 181"/>
                <a:gd name="T25" fmla="*/ 163 h 189"/>
                <a:gd name="T26" fmla="*/ 27 w 181"/>
                <a:gd name="T27" fmla="*/ 102 h 189"/>
                <a:gd name="T28" fmla="*/ 173 w 181"/>
                <a:gd name="T29" fmla="*/ 102 h 189"/>
                <a:gd name="T30" fmla="*/ 180 w 181"/>
                <a:gd name="T31" fmla="*/ 95 h 189"/>
                <a:gd name="T32" fmla="*/ 152 w 181"/>
                <a:gd name="T33" fmla="*/ 27 h 189"/>
                <a:gd name="T34" fmla="*/ 90 w 181"/>
                <a:gd name="T3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189">
                  <a:moveTo>
                    <a:pt x="29" y="76"/>
                  </a:moveTo>
                  <a:cubicBezTo>
                    <a:pt x="37" y="47"/>
                    <a:pt x="61" y="27"/>
                    <a:pt x="90" y="27"/>
                  </a:cubicBezTo>
                  <a:cubicBezTo>
                    <a:pt x="118" y="27"/>
                    <a:pt x="143" y="47"/>
                    <a:pt x="151" y="76"/>
                  </a:cubicBezTo>
                  <a:lnTo>
                    <a:pt x="29" y="76"/>
                  </a:lnTo>
                  <a:close/>
                  <a:moveTo>
                    <a:pt x="90" y="0"/>
                  </a:moveTo>
                  <a:cubicBezTo>
                    <a:pt x="40" y="0"/>
                    <a:pt x="0" y="43"/>
                    <a:pt x="0" y="96"/>
                  </a:cubicBezTo>
                  <a:cubicBezTo>
                    <a:pt x="0" y="148"/>
                    <a:pt x="40" y="189"/>
                    <a:pt x="92" y="189"/>
                  </a:cubicBezTo>
                  <a:cubicBezTo>
                    <a:pt x="134" y="189"/>
                    <a:pt x="164" y="168"/>
                    <a:pt x="176" y="129"/>
                  </a:cubicBezTo>
                  <a:cubicBezTo>
                    <a:pt x="177" y="127"/>
                    <a:pt x="177" y="124"/>
                    <a:pt x="175" y="122"/>
                  </a:cubicBezTo>
                  <a:cubicBezTo>
                    <a:pt x="174" y="120"/>
                    <a:pt x="172" y="119"/>
                    <a:pt x="169" y="119"/>
                  </a:cubicBezTo>
                  <a:lnTo>
                    <a:pt x="157" y="119"/>
                  </a:lnTo>
                  <a:cubicBezTo>
                    <a:pt x="154" y="119"/>
                    <a:pt x="151" y="121"/>
                    <a:pt x="150" y="124"/>
                  </a:cubicBezTo>
                  <a:cubicBezTo>
                    <a:pt x="140" y="150"/>
                    <a:pt x="121" y="163"/>
                    <a:pt x="92" y="163"/>
                  </a:cubicBezTo>
                  <a:cubicBezTo>
                    <a:pt x="57" y="163"/>
                    <a:pt x="30" y="137"/>
                    <a:pt x="27" y="102"/>
                  </a:cubicBezTo>
                  <a:lnTo>
                    <a:pt x="173" y="102"/>
                  </a:lnTo>
                  <a:cubicBezTo>
                    <a:pt x="177" y="102"/>
                    <a:pt x="180" y="99"/>
                    <a:pt x="180" y="95"/>
                  </a:cubicBezTo>
                  <a:cubicBezTo>
                    <a:pt x="181" y="71"/>
                    <a:pt x="170" y="45"/>
                    <a:pt x="152" y="27"/>
                  </a:cubicBezTo>
                  <a:cubicBezTo>
                    <a:pt x="135" y="10"/>
                    <a:pt x="113" y="0"/>
                    <a:pt x="90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41EA17C5-200B-4C66-AA46-9F488F1DEFF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76" y="439"/>
              <a:ext cx="43" cy="46"/>
            </a:xfrm>
            <a:custGeom>
              <a:avLst/>
              <a:gdLst>
                <a:gd name="T0" fmla="*/ 29 w 181"/>
                <a:gd name="T1" fmla="*/ 76 h 189"/>
                <a:gd name="T2" fmla="*/ 90 w 181"/>
                <a:gd name="T3" fmla="*/ 27 h 189"/>
                <a:gd name="T4" fmla="*/ 151 w 181"/>
                <a:gd name="T5" fmla="*/ 76 h 189"/>
                <a:gd name="T6" fmla="*/ 29 w 181"/>
                <a:gd name="T7" fmla="*/ 76 h 189"/>
                <a:gd name="T8" fmla="*/ 90 w 181"/>
                <a:gd name="T9" fmla="*/ 0 h 189"/>
                <a:gd name="T10" fmla="*/ 0 w 181"/>
                <a:gd name="T11" fmla="*/ 96 h 189"/>
                <a:gd name="T12" fmla="*/ 92 w 181"/>
                <a:gd name="T13" fmla="*/ 189 h 189"/>
                <a:gd name="T14" fmla="*/ 176 w 181"/>
                <a:gd name="T15" fmla="*/ 129 h 189"/>
                <a:gd name="T16" fmla="*/ 175 w 181"/>
                <a:gd name="T17" fmla="*/ 122 h 189"/>
                <a:gd name="T18" fmla="*/ 169 w 181"/>
                <a:gd name="T19" fmla="*/ 119 h 189"/>
                <a:gd name="T20" fmla="*/ 157 w 181"/>
                <a:gd name="T21" fmla="*/ 119 h 189"/>
                <a:gd name="T22" fmla="*/ 150 w 181"/>
                <a:gd name="T23" fmla="*/ 124 h 189"/>
                <a:gd name="T24" fmla="*/ 92 w 181"/>
                <a:gd name="T25" fmla="*/ 163 h 189"/>
                <a:gd name="T26" fmla="*/ 27 w 181"/>
                <a:gd name="T27" fmla="*/ 102 h 189"/>
                <a:gd name="T28" fmla="*/ 173 w 181"/>
                <a:gd name="T29" fmla="*/ 102 h 189"/>
                <a:gd name="T30" fmla="*/ 180 w 181"/>
                <a:gd name="T31" fmla="*/ 95 h 189"/>
                <a:gd name="T32" fmla="*/ 152 w 181"/>
                <a:gd name="T33" fmla="*/ 27 h 189"/>
                <a:gd name="T34" fmla="*/ 90 w 181"/>
                <a:gd name="T3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189">
                  <a:moveTo>
                    <a:pt x="29" y="76"/>
                  </a:moveTo>
                  <a:cubicBezTo>
                    <a:pt x="37" y="47"/>
                    <a:pt x="62" y="27"/>
                    <a:pt x="90" y="27"/>
                  </a:cubicBezTo>
                  <a:cubicBezTo>
                    <a:pt x="118" y="27"/>
                    <a:pt x="143" y="47"/>
                    <a:pt x="151" y="76"/>
                  </a:cubicBezTo>
                  <a:lnTo>
                    <a:pt x="29" y="76"/>
                  </a:lnTo>
                  <a:close/>
                  <a:moveTo>
                    <a:pt x="90" y="0"/>
                  </a:moveTo>
                  <a:cubicBezTo>
                    <a:pt x="40" y="0"/>
                    <a:pt x="0" y="43"/>
                    <a:pt x="0" y="96"/>
                  </a:cubicBezTo>
                  <a:cubicBezTo>
                    <a:pt x="0" y="148"/>
                    <a:pt x="40" y="189"/>
                    <a:pt x="92" y="189"/>
                  </a:cubicBezTo>
                  <a:cubicBezTo>
                    <a:pt x="134" y="189"/>
                    <a:pt x="164" y="168"/>
                    <a:pt x="176" y="129"/>
                  </a:cubicBezTo>
                  <a:cubicBezTo>
                    <a:pt x="177" y="127"/>
                    <a:pt x="177" y="124"/>
                    <a:pt x="175" y="122"/>
                  </a:cubicBezTo>
                  <a:cubicBezTo>
                    <a:pt x="174" y="120"/>
                    <a:pt x="172" y="119"/>
                    <a:pt x="169" y="119"/>
                  </a:cubicBezTo>
                  <a:lnTo>
                    <a:pt x="157" y="119"/>
                  </a:lnTo>
                  <a:cubicBezTo>
                    <a:pt x="154" y="119"/>
                    <a:pt x="151" y="121"/>
                    <a:pt x="150" y="124"/>
                  </a:cubicBezTo>
                  <a:cubicBezTo>
                    <a:pt x="140" y="150"/>
                    <a:pt x="121" y="163"/>
                    <a:pt x="92" y="163"/>
                  </a:cubicBezTo>
                  <a:cubicBezTo>
                    <a:pt x="57" y="163"/>
                    <a:pt x="30" y="137"/>
                    <a:pt x="27" y="102"/>
                  </a:cubicBezTo>
                  <a:lnTo>
                    <a:pt x="173" y="102"/>
                  </a:lnTo>
                  <a:cubicBezTo>
                    <a:pt x="177" y="102"/>
                    <a:pt x="180" y="99"/>
                    <a:pt x="180" y="95"/>
                  </a:cubicBezTo>
                  <a:cubicBezTo>
                    <a:pt x="181" y="71"/>
                    <a:pt x="170" y="45"/>
                    <a:pt x="152" y="27"/>
                  </a:cubicBezTo>
                  <a:cubicBezTo>
                    <a:pt x="135" y="10"/>
                    <a:pt x="113" y="0"/>
                    <a:pt x="90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35A788E5-69AF-4386-978C-F5110CD3E0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62" y="422"/>
              <a:ext cx="43" cy="63"/>
            </a:xfrm>
            <a:custGeom>
              <a:avLst/>
              <a:gdLst>
                <a:gd name="T0" fmla="*/ 90 w 180"/>
                <a:gd name="T1" fmla="*/ 232 h 258"/>
                <a:gd name="T2" fmla="*/ 26 w 180"/>
                <a:gd name="T3" fmla="*/ 164 h 258"/>
                <a:gd name="T4" fmla="*/ 90 w 180"/>
                <a:gd name="T5" fmla="*/ 96 h 258"/>
                <a:gd name="T6" fmla="*/ 154 w 180"/>
                <a:gd name="T7" fmla="*/ 164 h 258"/>
                <a:gd name="T8" fmla="*/ 90 w 180"/>
                <a:gd name="T9" fmla="*/ 232 h 258"/>
                <a:gd name="T10" fmla="*/ 173 w 180"/>
                <a:gd name="T11" fmla="*/ 0 h 258"/>
                <a:gd name="T12" fmla="*/ 161 w 180"/>
                <a:gd name="T13" fmla="*/ 0 h 258"/>
                <a:gd name="T14" fmla="*/ 154 w 180"/>
                <a:gd name="T15" fmla="*/ 7 h 258"/>
                <a:gd name="T16" fmla="*/ 154 w 180"/>
                <a:gd name="T17" fmla="*/ 98 h 258"/>
                <a:gd name="T18" fmla="*/ 90 w 180"/>
                <a:gd name="T19" fmla="*/ 69 h 258"/>
                <a:gd name="T20" fmla="*/ 0 w 180"/>
                <a:gd name="T21" fmla="*/ 164 h 258"/>
                <a:gd name="T22" fmla="*/ 90 w 180"/>
                <a:gd name="T23" fmla="*/ 258 h 258"/>
                <a:gd name="T24" fmla="*/ 154 w 180"/>
                <a:gd name="T25" fmla="*/ 230 h 258"/>
                <a:gd name="T26" fmla="*/ 154 w 180"/>
                <a:gd name="T27" fmla="*/ 247 h 258"/>
                <a:gd name="T28" fmla="*/ 161 w 180"/>
                <a:gd name="T29" fmla="*/ 254 h 258"/>
                <a:gd name="T30" fmla="*/ 173 w 180"/>
                <a:gd name="T31" fmla="*/ 254 h 258"/>
                <a:gd name="T32" fmla="*/ 180 w 180"/>
                <a:gd name="T33" fmla="*/ 247 h 258"/>
                <a:gd name="T34" fmla="*/ 180 w 180"/>
                <a:gd name="T35" fmla="*/ 7 h 258"/>
                <a:gd name="T36" fmla="*/ 173 w 180"/>
                <a:gd name="T3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258">
                  <a:moveTo>
                    <a:pt x="90" y="232"/>
                  </a:moveTo>
                  <a:cubicBezTo>
                    <a:pt x="55" y="232"/>
                    <a:pt x="26" y="202"/>
                    <a:pt x="26" y="164"/>
                  </a:cubicBezTo>
                  <a:cubicBezTo>
                    <a:pt x="26" y="127"/>
                    <a:pt x="55" y="96"/>
                    <a:pt x="90" y="96"/>
                  </a:cubicBezTo>
                  <a:cubicBezTo>
                    <a:pt x="125" y="96"/>
                    <a:pt x="154" y="127"/>
                    <a:pt x="154" y="164"/>
                  </a:cubicBezTo>
                  <a:cubicBezTo>
                    <a:pt x="154" y="202"/>
                    <a:pt x="125" y="232"/>
                    <a:pt x="90" y="232"/>
                  </a:cubicBezTo>
                  <a:close/>
                  <a:moveTo>
                    <a:pt x="173" y="0"/>
                  </a:moveTo>
                  <a:lnTo>
                    <a:pt x="161" y="0"/>
                  </a:lnTo>
                  <a:cubicBezTo>
                    <a:pt x="157" y="0"/>
                    <a:pt x="154" y="3"/>
                    <a:pt x="154" y="7"/>
                  </a:cubicBezTo>
                  <a:lnTo>
                    <a:pt x="154" y="98"/>
                  </a:lnTo>
                  <a:cubicBezTo>
                    <a:pt x="137" y="80"/>
                    <a:pt x="114" y="69"/>
                    <a:pt x="90" y="69"/>
                  </a:cubicBezTo>
                  <a:cubicBezTo>
                    <a:pt x="40" y="69"/>
                    <a:pt x="0" y="112"/>
                    <a:pt x="0" y="164"/>
                  </a:cubicBezTo>
                  <a:cubicBezTo>
                    <a:pt x="0" y="216"/>
                    <a:pt x="40" y="258"/>
                    <a:pt x="90" y="258"/>
                  </a:cubicBezTo>
                  <a:cubicBezTo>
                    <a:pt x="114" y="258"/>
                    <a:pt x="137" y="248"/>
                    <a:pt x="154" y="230"/>
                  </a:cubicBezTo>
                  <a:lnTo>
                    <a:pt x="154" y="247"/>
                  </a:lnTo>
                  <a:cubicBezTo>
                    <a:pt x="154" y="251"/>
                    <a:pt x="157" y="254"/>
                    <a:pt x="161" y="254"/>
                  </a:cubicBezTo>
                  <a:lnTo>
                    <a:pt x="173" y="254"/>
                  </a:lnTo>
                  <a:cubicBezTo>
                    <a:pt x="177" y="254"/>
                    <a:pt x="180" y="251"/>
                    <a:pt x="180" y="247"/>
                  </a:cubicBezTo>
                  <a:lnTo>
                    <a:pt x="180" y="7"/>
                  </a:lnTo>
                  <a:cubicBezTo>
                    <a:pt x="180" y="3"/>
                    <a:pt x="177" y="0"/>
                    <a:pt x="173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" name="Freeform 39">
              <a:extLst>
                <a:ext uri="{FF2B5EF4-FFF2-40B4-BE49-F238E27FC236}">
                  <a16:creationId xmlns:a16="http://schemas.microsoft.com/office/drawing/2014/main" id="{4F6CA5B9-671C-43BB-AF51-0279A1F8A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19" y="440"/>
              <a:ext cx="7" cy="44"/>
            </a:xfrm>
            <a:custGeom>
              <a:avLst/>
              <a:gdLst>
                <a:gd name="T0" fmla="*/ 20 w 27"/>
                <a:gd name="T1" fmla="*/ 0 h 180"/>
                <a:gd name="T2" fmla="*/ 8 w 27"/>
                <a:gd name="T3" fmla="*/ 0 h 180"/>
                <a:gd name="T4" fmla="*/ 0 w 27"/>
                <a:gd name="T5" fmla="*/ 7 h 180"/>
                <a:gd name="T6" fmla="*/ 0 w 27"/>
                <a:gd name="T7" fmla="*/ 173 h 180"/>
                <a:gd name="T8" fmla="*/ 8 w 27"/>
                <a:gd name="T9" fmla="*/ 180 h 180"/>
                <a:gd name="T10" fmla="*/ 20 w 27"/>
                <a:gd name="T11" fmla="*/ 180 h 180"/>
                <a:gd name="T12" fmla="*/ 27 w 27"/>
                <a:gd name="T13" fmla="*/ 173 h 180"/>
                <a:gd name="T14" fmla="*/ 27 w 27"/>
                <a:gd name="T15" fmla="*/ 7 h 180"/>
                <a:gd name="T16" fmla="*/ 20 w 27"/>
                <a:gd name="T1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80">
                  <a:moveTo>
                    <a:pt x="20" y="0"/>
                  </a:moveTo>
                  <a:lnTo>
                    <a:pt x="8" y="0"/>
                  </a:lnTo>
                  <a:cubicBezTo>
                    <a:pt x="4" y="0"/>
                    <a:pt x="0" y="3"/>
                    <a:pt x="0" y="7"/>
                  </a:cubicBezTo>
                  <a:lnTo>
                    <a:pt x="0" y="173"/>
                  </a:lnTo>
                  <a:cubicBezTo>
                    <a:pt x="0" y="177"/>
                    <a:pt x="4" y="180"/>
                    <a:pt x="8" y="180"/>
                  </a:cubicBezTo>
                  <a:lnTo>
                    <a:pt x="20" y="180"/>
                  </a:lnTo>
                  <a:cubicBezTo>
                    <a:pt x="24" y="180"/>
                    <a:pt x="27" y="177"/>
                    <a:pt x="27" y="173"/>
                  </a:cubicBezTo>
                  <a:lnTo>
                    <a:pt x="27" y="7"/>
                  </a:lnTo>
                  <a:cubicBezTo>
                    <a:pt x="27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3" name="Freeform 40">
              <a:extLst>
                <a:ext uri="{FF2B5EF4-FFF2-40B4-BE49-F238E27FC236}">
                  <a16:creationId xmlns:a16="http://schemas.microsoft.com/office/drawing/2014/main" id="{EAF9C4F9-294A-4CFE-BA51-ACEC26CB41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37" y="439"/>
              <a:ext cx="38" cy="46"/>
            </a:xfrm>
            <a:custGeom>
              <a:avLst/>
              <a:gdLst>
                <a:gd name="T0" fmla="*/ 84 w 159"/>
                <a:gd name="T1" fmla="*/ 76 h 189"/>
                <a:gd name="T2" fmla="*/ 36 w 159"/>
                <a:gd name="T3" fmla="*/ 53 h 189"/>
                <a:gd name="T4" fmla="*/ 42 w 159"/>
                <a:gd name="T5" fmla="*/ 39 h 189"/>
                <a:gd name="T6" fmla="*/ 80 w 159"/>
                <a:gd name="T7" fmla="*/ 26 h 189"/>
                <a:gd name="T8" fmla="*/ 128 w 159"/>
                <a:gd name="T9" fmla="*/ 56 h 189"/>
                <a:gd name="T10" fmla="*/ 135 w 159"/>
                <a:gd name="T11" fmla="*/ 62 h 189"/>
                <a:gd name="T12" fmla="*/ 147 w 159"/>
                <a:gd name="T13" fmla="*/ 62 h 189"/>
                <a:gd name="T14" fmla="*/ 153 w 159"/>
                <a:gd name="T15" fmla="*/ 59 h 189"/>
                <a:gd name="T16" fmla="*/ 155 w 159"/>
                <a:gd name="T17" fmla="*/ 53 h 189"/>
                <a:gd name="T18" fmla="*/ 79 w 159"/>
                <a:gd name="T19" fmla="*/ 0 h 189"/>
                <a:gd name="T20" fmla="*/ 9 w 159"/>
                <a:gd name="T21" fmla="*/ 53 h 189"/>
                <a:gd name="T22" fmla="*/ 80 w 159"/>
                <a:gd name="T23" fmla="*/ 102 h 189"/>
                <a:gd name="T24" fmla="*/ 132 w 159"/>
                <a:gd name="T25" fmla="*/ 132 h 189"/>
                <a:gd name="T26" fmla="*/ 126 w 159"/>
                <a:gd name="T27" fmla="*/ 149 h 189"/>
                <a:gd name="T28" fmla="*/ 84 w 159"/>
                <a:gd name="T29" fmla="*/ 163 h 189"/>
                <a:gd name="T30" fmla="*/ 27 w 159"/>
                <a:gd name="T31" fmla="*/ 128 h 189"/>
                <a:gd name="T32" fmla="*/ 20 w 159"/>
                <a:gd name="T33" fmla="*/ 122 h 189"/>
                <a:gd name="T34" fmla="*/ 8 w 159"/>
                <a:gd name="T35" fmla="*/ 122 h 189"/>
                <a:gd name="T36" fmla="*/ 2 w 159"/>
                <a:gd name="T37" fmla="*/ 125 h 189"/>
                <a:gd name="T38" fmla="*/ 0 w 159"/>
                <a:gd name="T39" fmla="*/ 131 h 189"/>
                <a:gd name="T40" fmla="*/ 85 w 159"/>
                <a:gd name="T41" fmla="*/ 189 h 189"/>
                <a:gd name="T42" fmla="*/ 145 w 159"/>
                <a:gd name="T43" fmla="*/ 168 h 189"/>
                <a:gd name="T44" fmla="*/ 159 w 159"/>
                <a:gd name="T45" fmla="*/ 131 h 189"/>
                <a:gd name="T46" fmla="*/ 159 w 159"/>
                <a:gd name="T47" fmla="*/ 131 h 189"/>
                <a:gd name="T48" fmla="*/ 84 w 159"/>
                <a:gd name="T49" fmla="*/ 7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9" h="189">
                  <a:moveTo>
                    <a:pt x="84" y="76"/>
                  </a:moveTo>
                  <a:cubicBezTo>
                    <a:pt x="43" y="70"/>
                    <a:pt x="36" y="64"/>
                    <a:pt x="36" y="53"/>
                  </a:cubicBezTo>
                  <a:cubicBezTo>
                    <a:pt x="36" y="48"/>
                    <a:pt x="38" y="43"/>
                    <a:pt x="42" y="39"/>
                  </a:cubicBezTo>
                  <a:cubicBezTo>
                    <a:pt x="50" y="31"/>
                    <a:pt x="63" y="26"/>
                    <a:pt x="80" y="26"/>
                  </a:cubicBezTo>
                  <a:cubicBezTo>
                    <a:pt x="98" y="26"/>
                    <a:pt x="121" y="32"/>
                    <a:pt x="128" y="56"/>
                  </a:cubicBezTo>
                  <a:cubicBezTo>
                    <a:pt x="129" y="59"/>
                    <a:pt x="132" y="62"/>
                    <a:pt x="135" y="62"/>
                  </a:cubicBezTo>
                  <a:lnTo>
                    <a:pt x="147" y="62"/>
                  </a:lnTo>
                  <a:cubicBezTo>
                    <a:pt x="150" y="62"/>
                    <a:pt x="152" y="61"/>
                    <a:pt x="153" y="59"/>
                  </a:cubicBezTo>
                  <a:cubicBezTo>
                    <a:pt x="155" y="57"/>
                    <a:pt x="155" y="55"/>
                    <a:pt x="155" y="53"/>
                  </a:cubicBezTo>
                  <a:cubicBezTo>
                    <a:pt x="147" y="19"/>
                    <a:pt x="119" y="0"/>
                    <a:pt x="79" y="0"/>
                  </a:cubicBezTo>
                  <a:cubicBezTo>
                    <a:pt x="33" y="0"/>
                    <a:pt x="9" y="27"/>
                    <a:pt x="9" y="53"/>
                  </a:cubicBezTo>
                  <a:cubicBezTo>
                    <a:pt x="10" y="92"/>
                    <a:pt x="50" y="98"/>
                    <a:pt x="80" y="102"/>
                  </a:cubicBezTo>
                  <a:cubicBezTo>
                    <a:pt x="122" y="108"/>
                    <a:pt x="131" y="118"/>
                    <a:pt x="132" y="132"/>
                  </a:cubicBezTo>
                  <a:cubicBezTo>
                    <a:pt x="132" y="138"/>
                    <a:pt x="130" y="144"/>
                    <a:pt x="126" y="149"/>
                  </a:cubicBezTo>
                  <a:cubicBezTo>
                    <a:pt x="117" y="158"/>
                    <a:pt x="102" y="163"/>
                    <a:pt x="84" y="163"/>
                  </a:cubicBezTo>
                  <a:cubicBezTo>
                    <a:pt x="66" y="163"/>
                    <a:pt x="33" y="159"/>
                    <a:pt x="27" y="128"/>
                  </a:cubicBezTo>
                  <a:cubicBezTo>
                    <a:pt x="26" y="125"/>
                    <a:pt x="23" y="122"/>
                    <a:pt x="20" y="122"/>
                  </a:cubicBezTo>
                  <a:lnTo>
                    <a:pt x="8" y="122"/>
                  </a:lnTo>
                  <a:cubicBezTo>
                    <a:pt x="6" y="122"/>
                    <a:pt x="3" y="123"/>
                    <a:pt x="2" y="125"/>
                  </a:cubicBezTo>
                  <a:cubicBezTo>
                    <a:pt x="1" y="127"/>
                    <a:pt x="0" y="129"/>
                    <a:pt x="0" y="131"/>
                  </a:cubicBezTo>
                  <a:cubicBezTo>
                    <a:pt x="6" y="167"/>
                    <a:pt x="38" y="189"/>
                    <a:pt x="85" y="189"/>
                  </a:cubicBezTo>
                  <a:cubicBezTo>
                    <a:pt x="110" y="189"/>
                    <a:pt x="131" y="182"/>
                    <a:pt x="145" y="168"/>
                  </a:cubicBezTo>
                  <a:cubicBezTo>
                    <a:pt x="154" y="158"/>
                    <a:pt x="159" y="145"/>
                    <a:pt x="159" y="131"/>
                  </a:cubicBezTo>
                  <a:lnTo>
                    <a:pt x="159" y="131"/>
                  </a:lnTo>
                  <a:cubicBezTo>
                    <a:pt x="156" y="87"/>
                    <a:pt x="110" y="80"/>
                    <a:pt x="84" y="76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4" name="Freeform 41">
              <a:extLst>
                <a:ext uri="{FF2B5EF4-FFF2-40B4-BE49-F238E27FC236}">
                  <a16:creationId xmlns:a16="http://schemas.microsoft.com/office/drawing/2014/main" id="{C57128A5-60C9-4C0C-9F5F-83893A65A1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29" y="422"/>
              <a:ext cx="37" cy="62"/>
            </a:xfrm>
            <a:custGeom>
              <a:avLst/>
              <a:gdLst>
                <a:gd name="T0" fmla="*/ 79 w 155"/>
                <a:gd name="T1" fmla="*/ 69 h 254"/>
                <a:gd name="T2" fmla="*/ 27 w 155"/>
                <a:gd name="T3" fmla="*/ 89 h 254"/>
                <a:gd name="T4" fmla="*/ 27 w 155"/>
                <a:gd name="T5" fmla="*/ 7 h 254"/>
                <a:gd name="T6" fmla="*/ 19 w 155"/>
                <a:gd name="T7" fmla="*/ 0 h 254"/>
                <a:gd name="T8" fmla="*/ 7 w 155"/>
                <a:gd name="T9" fmla="*/ 0 h 254"/>
                <a:gd name="T10" fmla="*/ 0 w 155"/>
                <a:gd name="T11" fmla="*/ 7 h 254"/>
                <a:gd name="T12" fmla="*/ 0 w 155"/>
                <a:gd name="T13" fmla="*/ 247 h 254"/>
                <a:gd name="T14" fmla="*/ 7 w 155"/>
                <a:gd name="T15" fmla="*/ 254 h 254"/>
                <a:gd name="T16" fmla="*/ 19 w 155"/>
                <a:gd name="T17" fmla="*/ 254 h 254"/>
                <a:gd name="T18" fmla="*/ 27 w 155"/>
                <a:gd name="T19" fmla="*/ 247 h 254"/>
                <a:gd name="T20" fmla="*/ 27 w 155"/>
                <a:gd name="T21" fmla="*/ 147 h 254"/>
                <a:gd name="T22" fmla="*/ 79 w 155"/>
                <a:gd name="T23" fmla="*/ 96 h 254"/>
                <a:gd name="T24" fmla="*/ 128 w 155"/>
                <a:gd name="T25" fmla="*/ 147 h 254"/>
                <a:gd name="T26" fmla="*/ 128 w 155"/>
                <a:gd name="T27" fmla="*/ 247 h 254"/>
                <a:gd name="T28" fmla="*/ 135 w 155"/>
                <a:gd name="T29" fmla="*/ 254 h 254"/>
                <a:gd name="T30" fmla="*/ 147 w 155"/>
                <a:gd name="T31" fmla="*/ 254 h 254"/>
                <a:gd name="T32" fmla="*/ 155 w 155"/>
                <a:gd name="T33" fmla="*/ 247 h 254"/>
                <a:gd name="T34" fmla="*/ 155 w 155"/>
                <a:gd name="T35" fmla="*/ 147 h 254"/>
                <a:gd name="T36" fmla="*/ 79 w 155"/>
                <a:gd name="T37" fmla="*/ 6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254">
                  <a:moveTo>
                    <a:pt x="79" y="69"/>
                  </a:moveTo>
                  <a:cubicBezTo>
                    <a:pt x="59" y="69"/>
                    <a:pt x="41" y="76"/>
                    <a:pt x="27" y="89"/>
                  </a:cubicBezTo>
                  <a:lnTo>
                    <a:pt x="27" y="7"/>
                  </a:lnTo>
                  <a:cubicBezTo>
                    <a:pt x="27" y="3"/>
                    <a:pt x="23" y="0"/>
                    <a:pt x="19" y="0"/>
                  </a:cubicBezTo>
                  <a:lnTo>
                    <a:pt x="7" y="0"/>
                  </a:lnTo>
                  <a:cubicBezTo>
                    <a:pt x="3" y="0"/>
                    <a:pt x="0" y="3"/>
                    <a:pt x="0" y="7"/>
                  </a:cubicBezTo>
                  <a:lnTo>
                    <a:pt x="0" y="247"/>
                  </a:lnTo>
                  <a:cubicBezTo>
                    <a:pt x="0" y="251"/>
                    <a:pt x="3" y="254"/>
                    <a:pt x="7" y="254"/>
                  </a:cubicBezTo>
                  <a:lnTo>
                    <a:pt x="19" y="254"/>
                  </a:lnTo>
                  <a:cubicBezTo>
                    <a:pt x="23" y="254"/>
                    <a:pt x="27" y="251"/>
                    <a:pt x="27" y="247"/>
                  </a:cubicBezTo>
                  <a:lnTo>
                    <a:pt x="27" y="147"/>
                  </a:lnTo>
                  <a:cubicBezTo>
                    <a:pt x="27" y="118"/>
                    <a:pt x="49" y="96"/>
                    <a:pt x="79" y="96"/>
                  </a:cubicBezTo>
                  <a:cubicBezTo>
                    <a:pt x="111" y="96"/>
                    <a:pt x="128" y="114"/>
                    <a:pt x="128" y="147"/>
                  </a:cubicBezTo>
                  <a:lnTo>
                    <a:pt x="128" y="247"/>
                  </a:lnTo>
                  <a:cubicBezTo>
                    <a:pt x="128" y="251"/>
                    <a:pt x="131" y="254"/>
                    <a:pt x="135" y="254"/>
                  </a:cubicBezTo>
                  <a:lnTo>
                    <a:pt x="147" y="254"/>
                  </a:lnTo>
                  <a:cubicBezTo>
                    <a:pt x="151" y="254"/>
                    <a:pt x="155" y="251"/>
                    <a:pt x="155" y="247"/>
                  </a:cubicBezTo>
                  <a:lnTo>
                    <a:pt x="155" y="147"/>
                  </a:lnTo>
                  <a:cubicBezTo>
                    <a:pt x="155" y="99"/>
                    <a:pt x="126" y="69"/>
                    <a:pt x="79" y="69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7C479B4C-24CF-4A56-AE03-B39D98F026B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13" y="439"/>
              <a:ext cx="43" cy="46"/>
            </a:xfrm>
            <a:custGeom>
              <a:avLst/>
              <a:gdLst>
                <a:gd name="T0" fmla="*/ 29 w 181"/>
                <a:gd name="T1" fmla="*/ 76 h 189"/>
                <a:gd name="T2" fmla="*/ 90 w 181"/>
                <a:gd name="T3" fmla="*/ 27 h 189"/>
                <a:gd name="T4" fmla="*/ 151 w 181"/>
                <a:gd name="T5" fmla="*/ 76 h 189"/>
                <a:gd name="T6" fmla="*/ 29 w 181"/>
                <a:gd name="T7" fmla="*/ 76 h 189"/>
                <a:gd name="T8" fmla="*/ 90 w 181"/>
                <a:gd name="T9" fmla="*/ 0 h 189"/>
                <a:gd name="T10" fmla="*/ 0 w 181"/>
                <a:gd name="T11" fmla="*/ 96 h 189"/>
                <a:gd name="T12" fmla="*/ 92 w 181"/>
                <a:gd name="T13" fmla="*/ 189 h 189"/>
                <a:gd name="T14" fmla="*/ 176 w 181"/>
                <a:gd name="T15" fmla="*/ 129 h 189"/>
                <a:gd name="T16" fmla="*/ 175 w 181"/>
                <a:gd name="T17" fmla="*/ 122 h 189"/>
                <a:gd name="T18" fmla="*/ 169 w 181"/>
                <a:gd name="T19" fmla="*/ 119 h 189"/>
                <a:gd name="T20" fmla="*/ 157 w 181"/>
                <a:gd name="T21" fmla="*/ 119 h 189"/>
                <a:gd name="T22" fmla="*/ 150 w 181"/>
                <a:gd name="T23" fmla="*/ 124 h 189"/>
                <a:gd name="T24" fmla="*/ 92 w 181"/>
                <a:gd name="T25" fmla="*/ 163 h 189"/>
                <a:gd name="T26" fmla="*/ 27 w 181"/>
                <a:gd name="T27" fmla="*/ 102 h 189"/>
                <a:gd name="T28" fmla="*/ 173 w 181"/>
                <a:gd name="T29" fmla="*/ 102 h 189"/>
                <a:gd name="T30" fmla="*/ 180 w 181"/>
                <a:gd name="T31" fmla="*/ 95 h 189"/>
                <a:gd name="T32" fmla="*/ 152 w 181"/>
                <a:gd name="T33" fmla="*/ 27 h 189"/>
                <a:gd name="T34" fmla="*/ 90 w 181"/>
                <a:gd name="T3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189">
                  <a:moveTo>
                    <a:pt x="29" y="76"/>
                  </a:moveTo>
                  <a:cubicBezTo>
                    <a:pt x="37" y="47"/>
                    <a:pt x="62" y="27"/>
                    <a:pt x="90" y="27"/>
                  </a:cubicBezTo>
                  <a:cubicBezTo>
                    <a:pt x="118" y="27"/>
                    <a:pt x="143" y="47"/>
                    <a:pt x="151" y="76"/>
                  </a:cubicBezTo>
                  <a:lnTo>
                    <a:pt x="29" y="76"/>
                  </a:lnTo>
                  <a:close/>
                  <a:moveTo>
                    <a:pt x="90" y="0"/>
                  </a:moveTo>
                  <a:cubicBezTo>
                    <a:pt x="40" y="0"/>
                    <a:pt x="0" y="43"/>
                    <a:pt x="0" y="96"/>
                  </a:cubicBezTo>
                  <a:cubicBezTo>
                    <a:pt x="0" y="148"/>
                    <a:pt x="40" y="189"/>
                    <a:pt x="92" y="189"/>
                  </a:cubicBezTo>
                  <a:cubicBezTo>
                    <a:pt x="134" y="189"/>
                    <a:pt x="164" y="168"/>
                    <a:pt x="176" y="129"/>
                  </a:cubicBezTo>
                  <a:cubicBezTo>
                    <a:pt x="177" y="127"/>
                    <a:pt x="177" y="124"/>
                    <a:pt x="175" y="122"/>
                  </a:cubicBezTo>
                  <a:cubicBezTo>
                    <a:pt x="174" y="120"/>
                    <a:pt x="172" y="119"/>
                    <a:pt x="169" y="119"/>
                  </a:cubicBezTo>
                  <a:lnTo>
                    <a:pt x="157" y="119"/>
                  </a:lnTo>
                  <a:cubicBezTo>
                    <a:pt x="154" y="119"/>
                    <a:pt x="151" y="121"/>
                    <a:pt x="150" y="124"/>
                  </a:cubicBezTo>
                  <a:cubicBezTo>
                    <a:pt x="140" y="150"/>
                    <a:pt x="121" y="163"/>
                    <a:pt x="92" y="163"/>
                  </a:cubicBezTo>
                  <a:cubicBezTo>
                    <a:pt x="57" y="163"/>
                    <a:pt x="30" y="137"/>
                    <a:pt x="27" y="102"/>
                  </a:cubicBezTo>
                  <a:lnTo>
                    <a:pt x="173" y="102"/>
                  </a:lnTo>
                  <a:cubicBezTo>
                    <a:pt x="177" y="102"/>
                    <a:pt x="180" y="99"/>
                    <a:pt x="180" y="95"/>
                  </a:cubicBezTo>
                  <a:cubicBezTo>
                    <a:pt x="181" y="71"/>
                    <a:pt x="170" y="45"/>
                    <a:pt x="152" y="27"/>
                  </a:cubicBezTo>
                  <a:cubicBezTo>
                    <a:pt x="135" y="10"/>
                    <a:pt x="113" y="0"/>
                    <a:pt x="90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6" name="Freeform 43">
              <a:extLst>
                <a:ext uri="{FF2B5EF4-FFF2-40B4-BE49-F238E27FC236}">
                  <a16:creationId xmlns:a16="http://schemas.microsoft.com/office/drawing/2014/main" id="{974CC57D-CA05-4687-A43D-E4D901C1CE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66" y="439"/>
              <a:ext cx="37" cy="45"/>
            </a:xfrm>
            <a:custGeom>
              <a:avLst/>
              <a:gdLst>
                <a:gd name="T0" fmla="*/ 80 w 155"/>
                <a:gd name="T1" fmla="*/ 0 h 185"/>
                <a:gd name="T2" fmla="*/ 27 w 155"/>
                <a:gd name="T3" fmla="*/ 20 h 185"/>
                <a:gd name="T4" fmla="*/ 27 w 155"/>
                <a:gd name="T5" fmla="*/ 12 h 185"/>
                <a:gd name="T6" fmla="*/ 20 w 155"/>
                <a:gd name="T7" fmla="*/ 5 h 185"/>
                <a:gd name="T8" fmla="*/ 8 w 155"/>
                <a:gd name="T9" fmla="*/ 5 h 185"/>
                <a:gd name="T10" fmla="*/ 0 w 155"/>
                <a:gd name="T11" fmla="*/ 12 h 185"/>
                <a:gd name="T12" fmla="*/ 0 w 155"/>
                <a:gd name="T13" fmla="*/ 178 h 185"/>
                <a:gd name="T14" fmla="*/ 8 w 155"/>
                <a:gd name="T15" fmla="*/ 185 h 185"/>
                <a:gd name="T16" fmla="*/ 20 w 155"/>
                <a:gd name="T17" fmla="*/ 185 h 185"/>
                <a:gd name="T18" fmla="*/ 27 w 155"/>
                <a:gd name="T19" fmla="*/ 178 h 185"/>
                <a:gd name="T20" fmla="*/ 27 w 155"/>
                <a:gd name="T21" fmla="*/ 78 h 185"/>
                <a:gd name="T22" fmla="*/ 79 w 155"/>
                <a:gd name="T23" fmla="*/ 27 h 185"/>
                <a:gd name="T24" fmla="*/ 128 w 155"/>
                <a:gd name="T25" fmla="*/ 78 h 185"/>
                <a:gd name="T26" fmla="*/ 128 w 155"/>
                <a:gd name="T27" fmla="*/ 178 h 185"/>
                <a:gd name="T28" fmla="*/ 135 w 155"/>
                <a:gd name="T29" fmla="*/ 185 h 185"/>
                <a:gd name="T30" fmla="*/ 147 w 155"/>
                <a:gd name="T31" fmla="*/ 185 h 185"/>
                <a:gd name="T32" fmla="*/ 155 w 155"/>
                <a:gd name="T33" fmla="*/ 178 h 185"/>
                <a:gd name="T34" fmla="*/ 155 w 155"/>
                <a:gd name="T35" fmla="*/ 78 h 185"/>
                <a:gd name="T36" fmla="*/ 80 w 155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85">
                  <a:moveTo>
                    <a:pt x="80" y="0"/>
                  </a:moveTo>
                  <a:cubicBezTo>
                    <a:pt x="59" y="0"/>
                    <a:pt x="41" y="7"/>
                    <a:pt x="27" y="20"/>
                  </a:cubicBezTo>
                  <a:lnTo>
                    <a:pt x="27" y="12"/>
                  </a:lnTo>
                  <a:cubicBezTo>
                    <a:pt x="27" y="8"/>
                    <a:pt x="24" y="5"/>
                    <a:pt x="20" y="5"/>
                  </a:cubicBezTo>
                  <a:lnTo>
                    <a:pt x="8" y="5"/>
                  </a:lnTo>
                  <a:cubicBezTo>
                    <a:pt x="4" y="5"/>
                    <a:pt x="0" y="8"/>
                    <a:pt x="0" y="12"/>
                  </a:cubicBezTo>
                  <a:lnTo>
                    <a:pt x="0" y="178"/>
                  </a:lnTo>
                  <a:cubicBezTo>
                    <a:pt x="0" y="182"/>
                    <a:pt x="4" y="185"/>
                    <a:pt x="8" y="185"/>
                  </a:cubicBezTo>
                  <a:lnTo>
                    <a:pt x="20" y="185"/>
                  </a:lnTo>
                  <a:cubicBezTo>
                    <a:pt x="24" y="185"/>
                    <a:pt x="27" y="182"/>
                    <a:pt x="27" y="178"/>
                  </a:cubicBezTo>
                  <a:lnTo>
                    <a:pt x="27" y="78"/>
                  </a:lnTo>
                  <a:cubicBezTo>
                    <a:pt x="27" y="49"/>
                    <a:pt x="50" y="27"/>
                    <a:pt x="79" y="27"/>
                  </a:cubicBezTo>
                  <a:cubicBezTo>
                    <a:pt x="111" y="27"/>
                    <a:pt x="128" y="45"/>
                    <a:pt x="128" y="78"/>
                  </a:cubicBezTo>
                  <a:lnTo>
                    <a:pt x="128" y="178"/>
                  </a:lnTo>
                  <a:cubicBezTo>
                    <a:pt x="128" y="182"/>
                    <a:pt x="131" y="185"/>
                    <a:pt x="135" y="185"/>
                  </a:cubicBezTo>
                  <a:lnTo>
                    <a:pt x="147" y="185"/>
                  </a:lnTo>
                  <a:cubicBezTo>
                    <a:pt x="151" y="185"/>
                    <a:pt x="155" y="182"/>
                    <a:pt x="155" y="178"/>
                  </a:cubicBezTo>
                  <a:lnTo>
                    <a:pt x="155" y="78"/>
                  </a:lnTo>
                  <a:cubicBezTo>
                    <a:pt x="155" y="30"/>
                    <a:pt x="126" y="0"/>
                    <a:pt x="80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7" name="Freeform 44">
              <a:extLst>
                <a:ext uri="{FF2B5EF4-FFF2-40B4-BE49-F238E27FC236}">
                  <a16:creationId xmlns:a16="http://schemas.microsoft.com/office/drawing/2014/main" id="{256B23C2-3A5B-4FBE-A93D-199D319983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12" y="432"/>
              <a:ext cx="22" cy="52"/>
            </a:xfrm>
            <a:custGeom>
              <a:avLst/>
              <a:gdLst>
                <a:gd name="T0" fmla="*/ 86 w 94"/>
                <a:gd name="T1" fmla="*/ 36 h 217"/>
                <a:gd name="T2" fmla="*/ 49 w 94"/>
                <a:gd name="T3" fmla="*/ 36 h 217"/>
                <a:gd name="T4" fmla="*/ 49 w 94"/>
                <a:gd name="T5" fmla="*/ 7 h 217"/>
                <a:gd name="T6" fmla="*/ 42 w 94"/>
                <a:gd name="T7" fmla="*/ 0 h 217"/>
                <a:gd name="T8" fmla="*/ 30 w 94"/>
                <a:gd name="T9" fmla="*/ 0 h 217"/>
                <a:gd name="T10" fmla="*/ 22 w 94"/>
                <a:gd name="T11" fmla="*/ 7 h 217"/>
                <a:gd name="T12" fmla="*/ 22 w 94"/>
                <a:gd name="T13" fmla="*/ 36 h 217"/>
                <a:gd name="T14" fmla="*/ 7 w 94"/>
                <a:gd name="T15" fmla="*/ 36 h 217"/>
                <a:gd name="T16" fmla="*/ 0 w 94"/>
                <a:gd name="T17" fmla="*/ 43 h 217"/>
                <a:gd name="T18" fmla="*/ 0 w 94"/>
                <a:gd name="T19" fmla="*/ 55 h 217"/>
                <a:gd name="T20" fmla="*/ 7 w 94"/>
                <a:gd name="T21" fmla="*/ 62 h 217"/>
                <a:gd name="T22" fmla="*/ 22 w 94"/>
                <a:gd name="T23" fmla="*/ 62 h 217"/>
                <a:gd name="T24" fmla="*/ 22 w 94"/>
                <a:gd name="T25" fmla="*/ 152 h 217"/>
                <a:gd name="T26" fmla="*/ 42 w 94"/>
                <a:gd name="T27" fmla="*/ 203 h 217"/>
                <a:gd name="T28" fmla="*/ 80 w 94"/>
                <a:gd name="T29" fmla="*/ 217 h 217"/>
                <a:gd name="T30" fmla="*/ 87 w 94"/>
                <a:gd name="T31" fmla="*/ 216 h 217"/>
                <a:gd name="T32" fmla="*/ 94 w 94"/>
                <a:gd name="T33" fmla="*/ 209 h 217"/>
                <a:gd name="T34" fmla="*/ 94 w 94"/>
                <a:gd name="T35" fmla="*/ 198 h 217"/>
                <a:gd name="T36" fmla="*/ 92 w 94"/>
                <a:gd name="T37" fmla="*/ 193 h 217"/>
                <a:gd name="T38" fmla="*/ 86 w 94"/>
                <a:gd name="T39" fmla="*/ 191 h 217"/>
                <a:gd name="T40" fmla="*/ 59 w 94"/>
                <a:gd name="T41" fmla="*/ 183 h 217"/>
                <a:gd name="T42" fmla="*/ 49 w 94"/>
                <a:gd name="T43" fmla="*/ 152 h 217"/>
                <a:gd name="T44" fmla="*/ 49 w 94"/>
                <a:gd name="T45" fmla="*/ 62 h 217"/>
                <a:gd name="T46" fmla="*/ 86 w 94"/>
                <a:gd name="T47" fmla="*/ 62 h 217"/>
                <a:gd name="T48" fmla="*/ 94 w 94"/>
                <a:gd name="T49" fmla="*/ 55 h 217"/>
                <a:gd name="T50" fmla="*/ 94 w 94"/>
                <a:gd name="T51" fmla="*/ 43 h 217"/>
                <a:gd name="T52" fmla="*/ 86 w 94"/>
                <a:gd name="T53" fmla="*/ 3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217">
                  <a:moveTo>
                    <a:pt x="86" y="36"/>
                  </a:moveTo>
                  <a:lnTo>
                    <a:pt x="49" y="36"/>
                  </a:lnTo>
                  <a:lnTo>
                    <a:pt x="49" y="7"/>
                  </a:lnTo>
                  <a:cubicBezTo>
                    <a:pt x="49" y="3"/>
                    <a:pt x="46" y="0"/>
                    <a:pt x="42" y="0"/>
                  </a:cubicBezTo>
                  <a:lnTo>
                    <a:pt x="30" y="0"/>
                  </a:lnTo>
                  <a:cubicBezTo>
                    <a:pt x="26" y="0"/>
                    <a:pt x="22" y="3"/>
                    <a:pt x="22" y="7"/>
                  </a:cubicBezTo>
                  <a:lnTo>
                    <a:pt x="22" y="36"/>
                  </a:lnTo>
                  <a:lnTo>
                    <a:pt x="7" y="36"/>
                  </a:lnTo>
                  <a:cubicBezTo>
                    <a:pt x="3" y="36"/>
                    <a:pt x="0" y="39"/>
                    <a:pt x="0" y="43"/>
                  </a:cubicBezTo>
                  <a:lnTo>
                    <a:pt x="0" y="55"/>
                  </a:lnTo>
                  <a:cubicBezTo>
                    <a:pt x="0" y="59"/>
                    <a:pt x="3" y="62"/>
                    <a:pt x="7" y="62"/>
                  </a:cubicBezTo>
                  <a:lnTo>
                    <a:pt x="22" y="62"/>
                  </a:lnTo>
                  <a:lnTo>
                    <a:pt x="22" y="152"/>
                  </a:lnTo>
                  <a:cubicBezTo>
                    <a:pt x="22" y="174"/>
                    <a:pt x="29" y="191"/>
                    <a:pt x="42" y="203"/>
                  </a:cubicBezTo>
                  <a:cubicBezTo>
                    <a:pt x="52" y="212"/>
                    <a:pt x="65" y="217"/>
                    <a:pt x="80" y="217"/>
                  </a:cubicBezTo>
                  <a:cubicBezTo>
                    <a:pt x="82" y="217"/>
                    <a:pt x="85" y="217"/>
                    <a:pt x="87" y="216"/>
                  </a:cubicBezTo>
                  <a:cubicBezTo>
                    <a:pt x="91" y="216"/>
                    <a:pt x="94" y="213"/>
                    <a:pt x="94" y="209"/>
                  </a:cubicBezTo>
                  <a:lnTo>
                    <a:pt x="94" y="198"/>
                  </a:lnTo>
                  <a:cubicBezTo>
                    <a:pt x="94" y="196"/>
                    <a:pt x="93" y="194"/>
                    <a:pt x="92" y="193"/>
                  </a:cubicBezTo>
                  <a:cubicBezTo>
                    <a:pt x="90" y="191"/>
                    <a:pt x="88" y="191"/>
                    <a:pt x="86" y="191"/>
                  </a:cubicBezTo>
                  <a:cubicBezTo>
                    <a:pt x="75" y="191"/>
                    <a:pt x="65" y="189"/>
                    <a:pt x="59" y="183"/>
                  </a:cubicBezTo>
                  <a:cubicBezTo>
                    <a:pt x="52" y="176"/>
                    <a:pt x="49" y="166"/>
                    <a:pt x="49" y="152"/>
                  </a:cubicBezTo>
                  <a:lnTo>
                    <a:pt x="49" y="62"/>
                  </a:lnTo>
                  <a:lnTo>
                    <a:pt x="86" y="62"/>
                  </a:lnTo>
                  <a:cubicBezTo>
                    <a:pt x="91" y="62"/>
                    <a:pt x="94" y="59"/>
                    <a:pt x="94" y="55"/>
                  </a:cubicBezTo>
                  <a:lnTo>
                    <a:pt x="94" y="43"/>
                  </a:lnTo>
                  <a:cubicBezTo>
                    <a:pt x="94" y="39"/>
                    <a:pt x="91" y="36"/>
                    <a:pt x="86" y="36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8" name="Freeform 45">
              <a:extLst>
                <a:ext uri="{FF2B5EF4-FFF2-40B4-BE49-F238E27FC236}">
                  <a16:creationId xmlns:a16="http://schemas.microsoft.com/office/drawing/2014/main" id="{E16C5EC5-2057-49CC-82D2-8719CCFE95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5" y="439"/>
              <a:ext cx="23" cy="45"/>
            </a:xfrm>
            <a:custGeom>
              <a:avLst/>
              <a:gdLst>
                <a:gd name="T0" fmla="*/ 88 w 95"/>
                <a:gd name="T1" fmla="*/ 3 h 187"/>
                <a:gd name="T2" fmla="*/ 27 w 95"/>
                <a:gd name="T3" fmla="*/ 20 h 187"/>
                <a:gd name="T4" fmla="*/ 27 w 95"/>
                <a:gd name="T5" fmla="*/ 14 h 187"/>
                <a:gd name="T6" fmla="*/ 20 w 95"/>
                <a:gd name="T7" fmla="*/ 7 h 187"/>
                <a:gd name="T8" fmla="*/ 7 w 95"/>
                <a:gd name="T9" fmla="*/ 7 h 187"/>
                <a:gd name="T10" fmla="*/ 0 w 95"/>
                <a:gd name="T11" fmla="*/ 14 h 187"/>
                <a:gd name="T12" fmla="*/ 0 w 95"/>
                <a:gd name="T13" fmla="*/ 180 h 187"/>
                <a:gd name="T14" fmla="*/ 7 w 95"/>
                <a:gd name="T15" fmla="*/ 187 h 187"/>
                <a:gd name="T16" fmla="*/ 20 w 95"/>
                <a:gd name="T17" fmla="*/ 187 h 187"/>
                <a:gd name="T18" fmla="*/ 27 w 95"/>
                <a:gd name="T19" fmla="*/ 180 h 187"/>
                <a:gd name="T20" fmla="*/ 27 w 95"/>
                <a:gd name="T21" fmla="*/ 80 h 187"/>
                <a:gd name="T22" fmla="*/ 43 w 95"/>
                <a:gd name="T23" fmla="*/ 41 h 187"/>
                <a:gd name="T24" fmla="*/ 87 w 95"/>
                <a:gd name="T25" fmla="*/ 29 h 187"/>
                <a:gd name="T26" fmla="*/ 92 w 95"/>
                <a:gd name="T27" fmla="*/ 27 h 187"/>
                <a:gd name="T28" fmla="*/ 95 w 95"/>
                <a:gd name="T29" fmla="*/ 21 h 187"/>
                <a:gd name="T30" fmla="*/ 95 w 95"/>
                <a:gd name="T31" fmla="*/ 10 h 187"/>
                <a:gd name="T32" fmla="*/ 88 w 95"/>
                <a:gd name="T33" fmla="*/ 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187">
                  <a:moveTo>
                    <a:pt x="88" y="3"/>
                  </a:moveTo>
                  <a:cubicBezTo>
                    <a:pt x="65" y="0"/>
                    <a:pt x="44" y="6"/>
                    <a:pt x="27" y="20"/>
                  </a:cubicBezTo>
                  <a:lnTo>
                    <a:pt x="27" y="14"/>
                  </a:lnTo>
                  <a:cubicBezTo>
                    <a:pt x="27" y="10"/>
                    <a:pt x="24" y="7"/>
                    <a:pt x="20" y="7"/>
                  </a:cubicBezTo>
                  <a:lnTo>
                    <a:pt x="7" y="7"/>
                  </a:lnTo>
                  <a:cubicBezTo>
                    <a:pt x="3" y="7"/>
                    <a:pt x="0" y="10"/>
                    <a:pt x="0" y="14"/>
                  </a:cubicBezTo>
                  <a:lnTo>
                    <a:pt x="0" y="180"/>
                  </a:lnTo>
                  <a:cubicBezTo>
                    <a:pt x="0" y="184"/>
                    <a:pt x="3" y="187"/>
                    <a:pt x="7" y="187"/>
                  </a:cubicBezTo>
                  <a:lnTo>
                    <a:pt x="20" y="187"/>
                  </a:lnTo>
                  <a:cubicBezTo>
                    <a:pt x="24" y="187"/>
                    <a:pt x="27" y="184"/>
                    <a:pt x="27" y="180"/>
                  </a:cubicBezTo>
                  <a:lnTo>
                    <a:pt x="27" y="80"/>
                  </a:lnTo>
                  <a:cubicBezTo>
                    <a:pt x="27" y="64"/>
                    <a:pt x="33" y="50"/>
                    <a:pt x="43" y="41"/>
                  </a:cubicBezTo>
                  <a:cubicBezTo>
                    <a:pt x="53" y="31"/>
                    <a:pt x="68" y="27"/>
                    <a:pt x="87" y="29"/>
                  </a:cubicBezTo>
                  <a:cubicBezTo>
                    <a:pt x="89" y="29"/>
                    <a:pt x="91" y="28"/>
                    <a:pt x="92" y="27"/>
                  </a:cubicBezTo>
                  <a:cubicBezTo>
                    <a:pt x="94" y="25"/>
                    <a:pt x="95" y="23"/>
                    <a:pt x="95" y="21"/>
                  </a:cubicBezTo>
                  <a:lnTo>
                    <a:pt x="95" y="10"/>
                  </a:lnTo>
                  <a:cubicBezTo>
                    <a:pt x="95" y="7"/>
                    <a:pt x="92" y="3"/>
                    <a:pt x="88" y="3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9" name="Freeform 46">
              <a:extLst>
                <a:ext uri="{FF2B5EF4-FFF2-40B4-BE49-F238E27FC236}">
                  <a16:creationId xmlns:a16="http://schemas.microsoft.com/office/drawing/2014/main" id="{72AAC083-216D-4A83-837F-BE57D03AF4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57" y="425"/>
              <a:ext cx="50" cy="60"/>
            </a:xfrm>
            <a:custGeom>
              <a:avLst/>
              <a:gdLst>
                <a:gd name="T0" fmla="*/ 192 w 208"/>
                <a:gd name="T1" fmla="*/ 196 h 248"/>
                <a:gd name="T2" fmla="*/ 182 w 208"/>
                <a:gd name="T3" fmla="*/ 196 h 248"/>
                <a:gd name="T4" fmla="*/ 121 w 208"/>
                <a:gd name="T5" fmla="*/ 222 h 248"/>
                <a:gd name="T6" fmla="*/ 30 w 208"/>
                <a:gd name="T7" fmla="*/ 124 h 248"/>
                <a:gd name="T8" fmla="*/ 121 w 208"/>
                <a:gd name="T9" fmla="*/ 27 h 248"/>
                <a:gd name="T10" fmla="*/ 186 w 208"/>
                <a:gd name="T11" fmla="*/ 55 h 248"/>
                <a:gd name="T12" fmla="*/ 196 w 208"/>
                <a:gd name="T13" fmla="*/ 55 h 248"/>
                <a:gd name="T14" fmla="*/ 205 w 208"/>
                <a:gd name="T15" fmla="*/ 46 h 248"/>
                <a:gd name="T16" fmla="*/ 205 w 208"/>
                <a:gd name="T17" fmla="*/ 37 h 248"/>
                <a:gd name="T18" fmla="*/ 121 w 208"/>
                <a:gd name="T19" fmla="*/ 0 h 248"/>
                <a:gd name="T20" fmla="*/ 0 w 208"/>
                <a:gd name="T21" fmla="*/ 124 h 248"/>
                <a:gd name="T22" fmla="*/ 121 w 208"/>
                <a:gd name="T23" fmla="*/ 248 h 248"/>
                <a:gd name="T24" fmla="*/ 201 w 208"/>
                <a:gd name="T25" fmla="*/ 215 h 248"/>
                <a:gd name="T26" fmla="*/ 201 w 208"/>
                <a:gd name="T27" fmla="*/ 205 h 248"/>
                <a:gd name="T28" fmla="*/ 192 w 208"/>
                <a:gd name="T29" fmla="*/ 19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" h="248">
                  <a:moveTo>
                    <a:pt x="192" y="196"/>
                  </a:moveTo>
                  <a:cubicBezTo>
                    <a:pt x="189" y="193"/>
                    <a:pt x="185" y="193"/>
                    <a:pt x="182" y="196"/>
                  </a:cubicBezTo>
                  <a:cubicBezTo>
                    <a:pt x="166" y="212"/>
                    <a:pt x="144" y="222"/>
                    <a:pt x="121" y="222"/>
                  </a:cubicBezTo>
                  <a:cubicBezTo>
                    <a:pt x="71" y="222"/>
                    <a:pt x="30" y="178"/>
                    <a:pt x="30" y="124"/>
                  </a:cubicBezTo>
                  <a:cubicBezTo>
                    <a:pt x="30" y="71"/>
                    <a:pt x="71" y="27"/>
                    <a:pt x="121" y="27"/>
                  </a:cubicBezTo>
                  <a:cubicBezTo>
                    <a:pt x="146" y="27"/>
                    <a:pt x="169" y="37"/>
                    <a:pt x="186" y="55"/>
                  </a:cubicBezTo>
                  <a:cubicBezTo>
                    <a:pt x="188" y="58"/>
                    <a:pt x="193" y="58"/>
                    <a:pt x="196" y="55"/>
                  </a:cubicBezTo>
                  <a:lnTo>
                    <a:pt x="205" y="46"/>
                  </a:lnTo>
                  <a:cubicBezTo>
                    <a:pt x="208" y="44"/>
                    <a:pt x="208" y="39"/>
                    <a:pt x="205" y="37"/>
                  </a:cubicBezTo>
                  <a:cubicBezTo>
                    <a:pt x="184" y="14"/>
                    <a:pt x="154" y="0"/>
                    <a:pt x="121" y="0"/>
                  </a:cubicBezTo>
                  <a:cubicBezTo>
                    <a:pt x="56" y="0"/>
                    <a:pt x="0" y="56"/>
                    <a:pt x="0" y="124"/>
                  </a:cubicBezTo>
                  <a:cubicBezTo>
                    <a:pt x="0" y="193"/>
                    <a:pt x="56" y="248"/>
                    <a:pt x="121" y="248"/>
                  </a:cubicBezTo>
                  <a:cubicBezTo>
                    <a:pt x="151" y="248"/>
                    <a:pt x="180" y="236"/>
                    <a:pt x="201" y="215"/>
                  </a:cubicBezTo>
                  <a:cubicBezTo>
                    <a:pt x="204" y="212"/>
                    <a:pt x="204" y="208"/>
                    <a:pt x="201" y="205"/>
                  </a:cubicBezTo>
                  <a:lnTo>
                    <a:pt x="192" y="196"/>
                  </a:ln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" name="Freeform 47">
              <a:extLst>
                <a:ext uri="{FF2B5EF4-FFF2-40B4-BE49-F238E27FC236}">
                  <a16:creationId xmlns:a16="http://schemas.microsoft.com/office/drawing/2014/main" id="{57E240B3-4C35-4511-BAA2-E6C409A4B0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83" y="439"/>
              <a:ext cx="38" cy="46"/>
            </a:xfrm>
            <a:custGeom>
              <a:avLst/>
              <a:gdLst>
                <a:gd name="T0" fmla="*/ 148 w 159"/>
                <a:gd name="T1" fmla="*/ 141 h 189"/>
                <a:gd name="T2" fmla="*/ 137 w 159"/>
                <a:gd name="T3" fmla="*/ 141 h 189"/>
                <a:gd name="T4" fmla="*/ 90 w 159"/>
                <a:gd name="T5" fmla="*/ 163 h 189"/>
                <a:gd name="T6" fmla="*/ 27 w 159"/>
                <a:gd name="T7" fmla="*/ 96 h 189"/>
                <a:gd name="T8" fmla="*/ 90 w 159"/>
                <a:gd name="T9" fmla="*/ 27 h 189"/>
                <a:gd name="T10" fmla="*/ 137 w 159"/>
                <a:gd name="T11" fmla="*/ 49 h 189"/>
                <a:gd name="T12" fmla="*/ 147 w 159"/>
                <a:gd name="T13" fmla="*/ 49 h 189"/>
                <a:gd name="T14" fmla="*/ 156 w 159"/>
                <a:gd name="T15" fmla="*/ 40 h 189"/>
                <a:gd name="T16" fmla="*/ 157 w 159"/>
                <a:gd name="T17" fmla="*/ 30 h 189"/>
                <a:gd name="T18" fmla="*/ 90 w 159"/>
                <a:gd name="T19" fmla="*/ 0 h 189"/>
                <a:gd name="T20" fmla="*/ 0 w 159"/>
                <a:gd name="T21" fmla="*/ 96 h 189"/>
                <a:gd name="T22" fmla="*/ 90 w 159"/>
                <a:gd name="T23" fmla="*/ 189 h 189"/>
                <a:gd name="T24" fmla="*/ 157 w 159"/>
                <a:gd name="T25" fmla="*/ 159 h 189"/>
                <a:gd name="T26" fmla="*/ 157 w 159"/>
                <a:gd name="T27" fmla="*/ 150 h 189"/>
                <a:gd name="T28" fmla="*/ 148 w 159"/>
                <a:gd name="T29" fmla="*/ 14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9" h="189">
                  <a:moveTo>
                    <a:pt x="148" y="141"/>
                  </a:moveTo>
                  <a:cubicBezTo>
                    <a:pt x="145" y="138"/>
                    <a:pt x="140" y="138"/>
                    <a:pt x="137" y="141"/>
                  </a:cubicBezTo>
                  <a:cubicBezTo>
                    <a:pt x="126" y="155"/>
                    <a:pt x="110" y="163"/>
                    <a:pt x="90" y="163"/>
                  </a:cubicBezTo>
                  <a:cubicBezTo>
                    <a:pt x="55" y="163"/>
                    <a:pt x="27" y="133"/>
                    <a:pt x="27" y="96"/>
                  </a:cubicBezTo>
                  <a:cubicBezTo>
                    <a:pt x="27" y="58"/>
                    <a:pt x="55" y="27"/>
                    <a:pt x="90" y="27"/>
                  </a:cubicBezTo>
                  <a:cubicBezTo>
                    <a:pt x="109" y="27"/>
                    <a:pt x="126" y="35"/>
                    <a:pt x="137" y="49"/>
                  </a:cubicBezTo>
                  <a:cubicBezTo>
                    <a:pt x="140" y="52"/>
                    <a:pt x="144" y="52"/>
                    <a:pt x="147" y="49"/>
                  </a:cubicBezTo>
                  <a:lnTo>
                    <a:pt x="156" y="40"/>
                  </a:lnTo>
                  <a:cubicBezTo>
                    <a:pt x="159" y="37"/>
                    <a:pt x="159" y="33"/>
                    <a:pt x="157" y="30"/>
                  </a:cubicBezTo>
                  <a:cubicBezTo>
                    <a:pt x="141" y="11"/>
                    <a:pt x="117" y="0"/>
                    <a:pt x="90" y="0"/>
                  </a:cubicBezTo>
                  <a:cubicBezTo>
                    <a:pt x="40" y="0"/>
                    <a:pt x="0" y="43"/>
                    <a:pt x="0" y="96"/>
                  </a:cubicBezTo>
                  <a:cubicBezTo>
                    <a:pt x="0" y="147"/>
                    <a:pt x="40" y="189"/>
                    <a:pt x="90" y="189"/>
                  </a:cubicBezTo>
                  <a:cubicBezTo>
                    <a:pt x="117" y="189"/>
                    <a:pt x="141" y="178"/>
                    <a:pt x="157" y="159"/>
                  </a:cubicBezTo>
                  <a:cubicBezTo>
                    <a:pt x="159" y="157"/>
                    <a:pt x="159" y="153"/>
                    <a:pt x="157" y="150"/>
                  </a:cubicBezTo>
                  <a:lnTo>
                    <a:pt x="148" y="141"/>
                  </a:ln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" name="Freeform 48">
              <a:extLst>
                <a:ext uri="{FF2B5EF4-FFF2-40B4-BE49-F238E27FC236}">
                  <a16:creationId xmlns:a16="http://schemas.microsoft.com/office/drawing/2014/main" id="{9C46D527-2945-446F-AA79-A4761A6AA4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21" y="233"/>
              <a:ext cx="48" cy="188"/>
            </a:xfrm>
            <a:custGeom>
              <a:avLst/>
              <a:gdLst>
                <a:gd name="T0" fmla="*/ 0 w 202"/>
                <a:gd name="T1" fmla="*/ 0 h 783"/>
                <a:gd name="T2" fmla="*/ 0 w 202"/>
                <a:gd name="T3" fmla="*/ 435 h 783"/>
                <a:gd name="T4" fmla="*/ 84 w 202"/>
                <a:gd name="T5" fmla="*/ 724 h 783"/>
                <a:gd name="T6" fmla="*/ 202 w 202"/>
                <a:gd name="T7" fmla="*/ 783 h 783"/>
                <a:gd name="T8" fmla="*/ 202 w 202"/>
                <a:gd name="T9" fmla="*/ 395 h 783"/>
                <a:gd name="T10" fmla="*/ 0 w 202"/>
                <a:gd name="T11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" h="783">
                  <a:moveTo>
                    <a:pt x="0" y="0"/>
                  </a:moveTo>
                  <a:lnTo>
                    <a:pt x="0" y="435"/>
                  </a:lnTo>
                  <a:cubicBezTo>
                    <a:pt x="0" y="602"/>
                    <a:pt x="29" y="678"/>
                    <a:pt x="84" y="724"/>
                  </a:cubicBezTo>
                  <a:cubicBezTo>
                    <a:pt x="115" y="749"/>
                    <a:pt x="155" y="767"/>
                    <a:pt x="202" y="783"/>
                  </a:cubicBezTo>
                  <a:lnTo>
                    <a:pt x="202" y="395"/>
                  </a:lnTo>
                  <a:cubicBezTo>
                    <a:pt x="200" y="233"/>
                    <a:pt x="121" y="90"/>
                    <a:pt x="0" y="0"/>
                  </a:cubicBezTo>
                  <a:close/>
                </a:path>
              </a:pathLst>
            </a:custGeom>
            <a:solidFill>
              <a:srgbClr val="E6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" name="Freeform 49">
              <a:extLst>
                <a:ext uri="{FF2B5EF4-FFF2-40B4-BE49-F238E27FC236}">
                  <a16:creationId xmlns:a16="http://schemas.microsoft.com/office/drawing/2014/main" id="{DEBF613B-C7B4-4DD7-9444-76FBC27702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5" y="233"/>
              <a:ext cx="48" cy="188"/>
            </a:xfrm>
            <a:custGeom>
              <a:avLst/>
              <a:gdLst>
                <a:gd name="T0" fmla="*/ 201 w 201"/>
                <a:gd name="T1" fmla="*/ 0 h 783"/>
                <a:gd name="T2" fmla="*/ 201 w 201"/>
                <a:gd name="T3" fmla="*/ 435 h 783"/>
                <a:gd name="T4" fmla="*/ 117 w 201"/>
                <a:gd name="T5" fmla="*/ 724 h 783"/>
                <a:gd name="T6" fmla="*/ 0 w 201"/>
                <a:gd name="T7" fmla="*/ 783 h 783"/>
                <a:gd name="T8" fmla="*/ 0 w 201"/>
                <a:gd name="T9" fmla="*/ 395 h 783"/>
                <a:gd name="T10" fmla="*/ 201 w 201"/>
                <a:gd name="T11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1" h="783">
                  <a:moveTo>
                    <a:pt x="201" y="0"/>
                  </a:moveTo>
                  <a:lnTo>
                    <a:pt x="201" y="435"/>
                  </a:lnTo>
                  <a:cubicBezTo>
                    <a:pt x="201" y="602"/>
                    <a:pt x="172" y="678"/>
                    <a:pt x="117" y="724"/>
                  </a:cubicBezTo>
                  <a:cubicBezTo>
                    <a:pt x="86" y="749"/>
                    <a:pt x="47" y="767"/>
                    <a:pt x="0" y="783"/>
                  </a:cubicBezTo>
                  <a:lnTo>
                    <a:pt x="0" y="395"/>
                  </a:lnTo>
                  <a:cubicBezTo>
                    <a:pt x="2" y="233"/>
                    <a:pt x="80" y="90"/>
                    <a:pt x="201" y="0"/>
                  </a:cubicBezTo>
                  <a:close/>
                </a:path>
              </a:pathLst>
            </a:custGeom>
            <a:solidFill>
              <a:srgbClr val="E6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Freeform 50">
              <a:extLst>
                <a:ext uri="{FF2B5EF4-FFF2-40B4-BE49-F238E27FC236}">
                  <a16:creationId xmlns:a16="http://schemas.microsoft.com/office/drawing/2014/main" id="{D86882BF-AA11-47F2-962E-D908DFAA9F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7" y="209"/>
              <a:ext cx="240" cy="276"/>
            </a:xfrm>
            <a:custGeom>
              <a:avLst/>
              <a:gdLst>
                <a:gd name="T0" fmla="*/ 500 w 1001"/>
                <a:gd name="T1" fmla="*/ 1145 h 1145"/>
                <a:gd name="T2" fmla="*/ 1001 w 1001"/>
                <a:gd name="T3" fmla="*/ 636 h 1145"/>
                <a:gd name="T4" fmla="*/ 1001 w 1001"/>
                <a:gd name="T5" fmla="*/ 0 h 1145"/>
                <a:gd name="T6" fmla="*/ 799 w 1001"/>
                <a:gd name="T7" fmla="*/ 56 h 1145"/>
                <a:gd name="T8" fmla="*/ 799 w 1001"/>
                <a:gd name="T9" fmla="*/ 581 h 1145"/>
                <a:gd name="T10" fmla="*/ 500 w 1001"/>
                <a:gd name="T11" fmla="*/ 942 h 1145"/>
                <a:gd name="T12" fmla="*/ 202 w 1001"/>
                <a:gd name="T13" fmla="*/ 581 h 1145"/>
                <a:gd name="T14" fmla="*/ 202 w 1001"/>
                <a:gd name="T15" fmla="*/ 56 h 1145"/>
                <a:gd name="T16" fmla="*/ 0 w 1001"/>
                <a:gd name="T17" fmla="*/ 0 h 1145"/>
                <a:gd name="T18" fmla="*/ 0 w 1001"/>
                <a:gd name="T19" fmla="*/ 636 h 1145"/>
                <a:gd name="T20" fmla="*/ 500 w 1001"/>
                <a:gd name="T21" fmla="*/ 1145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1" h="1145">
                  <a:moveTo>
                    <a:pt x="500" y="1145"/>
                  </a:moveTo>
                  <a:cubicBezTo>
                    <a:pt x="776" y="1145"/>
                    <a:pt x="1001" y="925"/>
                    <a:pt x="1001" y="636"/>
                  </a:cubicBezTo>
                  <a:lnTo>
                    <a:pt x="1001" y="0"/>
                  </a:lnTo>
                  <a:cubicBezTo>
                    <a:pt x="928" y="4"/>
                    <a:pt x="860" y="24"/>
                    <a:pt x="799" y="56"/>
                  </a:cubicBezTo>
                  <a:lnTo>
                    <a:pt x="799" y="581"/>
                  </a:lnTo>
                  <a:cubicBezTo>
                    <a:pt x="799" y="930"/>
                    <a:pt x="547" y="942"/>
                    <a:pt x="500" y="942"/>
                  </a:cubicBezTo>
                  <a:cubicBezTo>
                    <a:pt x="454" y="942"/>
                    <a:pt x="202" y="930"/>
                    <a:pt x="202" y="581"/>
                  </a:cubicBezTo>
                  <a:lnTo>
                    <a:pt x="202" y="56"/>
                  </a:lnTo>
                  <a:cubicBezTo>
                    <a:pt x="141" y="24"/>
                    <a:pt x="73" y="4"/>
                    <a:pt x="0" y="0"/>
                  </a:cubicBezTo>
                  <a:lnTo>
                    <a:pt x="0" y="636"/>
                  </a:lnTo>
                  <a:cubicBezTo>
                    <a:pt x="0" y="925"/>
                    <a:pt x="224" y="1145"/>
                    <a:pt x="500" y="1145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" name="Freeform 51">
              <a:extLst>
                <a:ext uri="{FF2B5EF4-FFF2-40B4-BE49-F238E27FC236}">
                  <a16:creationId xmlns:a16="http://schemas.microsoft.com/office/drawing/2014/main" id="{C9EE8D77-BB11-4055-A2FD-D0C9837601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42" y="187"/>
              <a:ext cx="70" cy="83"/>
            </a:xfrm>
            <a:custGeom>
              <a:avLst/>
              <a:gdLst>
                <a:gd name="T0" fmla="*/ 147 w 294"/>
                <a:gd name="T1" fmla="*/ 347 h 347"/>
                <a:gd name="T2" fmla="*/ 294 w 294"/>
                <a:gd name="T3" fmla="*/ 162 h 347"/>
                <a:gd name="T4" fmla="*/ 147 w 294"/>
                <a:gd name="T5" fmla="*/ 0 h 347"/>
                <a:gd name="T6" fmla="*/ 0 w 294"/>
                <a:gd name="T7" fmla="*/ 162 h 347"/>
                <a:gd name="T8" fmla="*/ 147 w 294"/>
                <a:gd name="T9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347">
                  <a:moveTo>
                    <a:pt x="147" y="347"/>
                  </a:moveTo>
                  <a:cubicBezTo>
                    <a:pt x="183" y="275"/>
                    <a:pt x="233" y="212"/>
                    <a:pt x="294" y="162"/>
                  </a:cubicBezTo>
                  <a:cubicBezTo>
                    <a:pt x="258" y="98"/>
                    <a:pt x="208" y="43"/>
                    <a:pt x="147" y="0"/>
                  </a:cubicBezTo>
                  <a:cubicBezTo>
                    <a:pt x="87" y="43"/>
                    <a:pt x="37" y="98"/>
                    <a:pt x="0" y="162"/>
                  </a:cubicBezTo>
                  <a:cubicBezTo>
                    <a:pt x="61" y="212"/>
                    <a:pt x="112" y="275"/>
                    <a:pt x="147" y="347"/>
                  </a:cubicBezTo>
                  <a:close/>
                </a:path>
              </a:pathLst>
            </a:custGeom>
            <a:solidFill>
              <a:srgbClr val="00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84375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87C0CC-602F-B34E-9A13-C1C479D94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C22A6D-98A7-CA41-AD1E-4A7801F98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496523-12BD-054F-B4C4-28FE597A0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D1CE-D548-439F-9797-7906055B6AC7}" type="datetime1">
              <a:rPr lang="nl-NL" smtClean="0"/>
              <a:t>23-1-2024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D444A87-2659-FE4E-88B9-FB0843EFA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| Achtergrond | GENERATOR | Op de operatiekamer | Discussie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D6F81B-0678-8C4A-B866-26B3590E4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F25-EEBD-5D44-AD06-0D0D5C1420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0653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CCC1A1E-656A-4AF0-AA4A-4C5B0A9CBB55}"/>
              </a:ext>
            </a:extLst>
          </p:cNvPr>
          <p:cNvSpPr/>
          <p:nvPr userDrawn="1"/>
        </p:nvSpPr>
        <p:spPr>
          <a:xfrm>
            <a:off x="1" y="6271260"/>
            <a:ext cx="12192000" cy="586740"/>
          </a:xfrm>
          <a:prstGeom prst="rect">
            <a:avLst/>
          </a:prstGeom>
          <a:solidFill>
            <a:srgbClr val="CED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05E57A9-EF42-41CC-A2FF-69FC4446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1100092"/>
            <a:ext cx="10845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Hier de titel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4C743E-8D29-4316-98AB-B30200D58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200" y="6381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50">
                <a:solidFill>
                  <a:srgbClr val="00373E"/>
                </a:solidFill>
              </a:defRPr>
            </a:lvl1pPr>
          </a:lstStyle>
          <a:p>
            <a:r>
              <a:rPr lang="nl-NL"/>
              <a:t>| Achtergrond | GENERATOR | Op de operatiekamer | Discussie</a:t>
            </a: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A6CEDF9-8401-43A2-A4AB-0E7332B8A3E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13" y="0"/>
            <a:ext cx="495173" cy="1011192"/>
          </a:xfrm>
          <a:prstGeom prst="rect">
            <a:avLst/>
          </a:prstGeom>
        </p:spPr>
      </p:pic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66DB8E96-56C8-4A73-8A62-3F54C82AC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98356" y="6381747"/>
            <a:ext cx="2320544" cy="365125"/>
          </a:xfrm>
          <a:prstGeom prst="rect">
            <a:avLst/>
          </a:prstGeom>
        </p:spPr>
        <p:txBody>
          <a:bodyPr/>
          <a:lstStyle>
            <a:lvl1pPr algn="r">
              <a:lnSpc>
                <a:spcPct val="150000"/>
              </a:lnSpc>
              <a:defRPr sz="1250"/>
            </a:lvl1pPr>
          </a:lstStyle>
          <a:p>
            <a:fld id="{74A35EEC-53B9-44AB-B264-53F910EFE728}" type="datetime1">
              <a:rPr lang="nl-NL" smtClean="0"/>
              <a:t>23-1-2024</a:t>
            </a:fld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21E1F003-D253-40BD-8FF4-BF1C97787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381748"/>
            <a:ext cx="557784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defRPr sz="1250"/>
            </a:lvl1pPr>
          </a:lstStyle>
          <a:p>
            <a:fld id="{55A188FA-AAFE-4713-8BE1-64CAD04AEEC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064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1" r:id="rId7"/>
    <p:sldLayoutId id="2147483673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E89E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ECFA939-04ED-4E10-8506-DC255204B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477" y="1280800"/>
            <a:ext cx="10776857" cy="9470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GENERATOR trial</a:t>
            </a:r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id="{A24F6387-2248-4ABE-ABD3-94DE4B323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477" y="2502131"/>
            <a:ext cx="10776857" cy="931025"/>
          </a:xfrm>
        </p:spPr>
        <p:txBody>
          <a:bodyPr>
            <a:normAutofit/>
          </a:bodyPr>
          <a:lstStyle/>
          <a:p>
            <a:r>
              <a:rPr lang="nl-NL" sz="1400" dirty="0"/>
              <a:t>Drs. Tom Vermeulen, drs. Galina Dorland, arts-onderzoekers </a:t>
            </a:r>
          </a:p>
          <a:p>
            <a:r>
              <a:rPr lang="nl-NL" sz="1400" dirty="0"/>
              <a:t>Dr. David van Meenen, dr. Sabrine Hemmes</a:t>
            </a:r>
          </a:p>
          <a:p>
            <a:r>
              <a:rPr lang="nl-NL" sz="1400" dirty="0"/>
              <a:t>Prof. dr. dr. Markus Hollmann, prof. dr. Marcus Schultz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76223"/>
            <a:ext cx="12192000" cy="78177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850" y="3433156"/>
            <a:ext cx="2530109" cy="280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1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73100" y="803530"/>
            <a:ext cx="10766044" cy="1325563"/>
          </a:xfrm>
        </p:spPr>
        <p:txBody>
          <a:bodyPr/>
          <a:lstStyle/>
          <a:p>
            <a:r>
              <a:rPr lang="nl-NL" dirty="0"/>
              <a:t>Interventie</a:t>
            </a:r>
            <a:endParaRPr lang="en-US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694944" y="2129093"/>
            <a:ext cx="10744200" cy="3751308"/>
          </a:xfrm>
        </p:spPr>
        <p:txBody>
          <a:bodyPr/>
          <a:lstStyle/>
          <a:p>
            <a:r>
              <a:rPr lang="en-US" sz="2400" b="1" dirty="0"/>
              <a:t>Driving</a:t>
            </a:r>
            <a:r>
              <a:rPr lang="nl-NL" sz="2400" b="1" dirty="0"/>
              <a:t> </a:t>
            </a:r>
            <a:r>
              <a:rPr lang="en-US" sz="2400" b="1" dirty="0"/>
              <a:t>pressure</a:t>
            </a:r>
            <a:r>
              <a:rPr lang="nl-NL" sz="2400" b="1" dirty="0"/>
              <a:t> </a:t>
            </a:r>
            <a:r>
              <a:rPr lang="en-US" sz="2400" b="1" dirty="0"/>
              <a:t>geleide</a:t>
            </a:r>
            <a:r>
              <a:rPr lang="nl-NL" sz="2400" b="1" dirty="0"/>
              <a:t> PEEP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nl-NL" sz="2400" dirty="0"/>
              <a:t>PEEP titratie</a:t>
            </a:r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Getitreerde PEEP tot einde operatie</a:t>
            </a:r>
            <a:endParaRPr lang="en-US" sz="2400" dirty="0"/>
          </a:p>
          <a:p>
            <a:endParaRPr lang="nl-NL" sz="2400" dirty="0">
              <a:solidFill>
                <a:srgbClr val="000000"/>
              </a:solidFill>
              <a:ea typeface="Geneva"/>
              <a:cs typeface="Arial" charset="0"/>
            </a:endParaRPr>
          </a:p>
          <a:p>
            <a:endParaRPr lang="nl-NL" sz="2400" dirty="0">
              <a:solidFill>
                <a:srgbClr val="000000"/>
              </a:solidFill>
              <a:ea typeface="Geneva"/>
              <a:cs typeface="Arial" charset="0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12192000" cy="365125"/>
          </a:xfrm>
        </p:spPr>
        <p:txBody>
          <a:bodyPr/>
          <a:lstStyle/>
          <a:p>
            <a:pPr algn="ctr"/>
            <a:r>
              <a:rPr lang="nl-NL" dirty="0"/>
              <a:t>| </a:t>
            </a:r>
            <a:r>
              <a:rPr lang="nl-NL" dirty="0">
                <a:solidFill>
                  <a:srgbClr val="003741"/>
                </a:solidFill>
              </a:rPr>
              <a:t>Achtergrond</a:t>
            </a:r>
            <a:r>
              <a:rPr lang="nl-NL" dirty="0"/>
              <a:t> | GENERATOR | </a:t>
            </a:r>
            <a:r>
              <a:rPr lang="nl-NL" dirty="0">
                <a:solidFill>
                  <a:srgbClr val="FF0000"/>
                </a:solidFill>
              </a:rPr>
              <a:t>Op de operatiekamer </a:t>
            </a:r>
            <a:r>
              <a:rPr lang="nl-NL" dirty="0"/>
              <a:t>| Discussie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10</a:t>
            </a:fld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989" y="2834640"/>
            <a:ext cx="3004483" cy="180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5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73100" y="803530"/>
            <a:ext cx="10766044" cy="1325563"/>
          </a:xfrm>
        </p:spPr>
        <p:txBody>
          <a:bodyPr/>
          <a:lstStyle/>
          <a:p>
            <a:r>
              <a:rPr lang="nl-NL" dirty="0"/>
              <a:t>Op de operatiekamer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673100" y="2129093"/>
            <a:ext cx="6434282" cy="3751308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Interventie</a:t>
            </a:r>
          </a:p>
          <a:p>
            <a:r>
              <a:rPr lang="nl-NL" sz="2400" dirty="0"/>
              <a:t>Tijdens pneumoperitoneum</a:t>
            </a:r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Duur: 4 minuten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‘Steady state’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12192000" cy="365125"/>
          </a:xfrm>
        </p:spPr>
        <p:txBody>
          <a:bodyPr/>
          <a:lstStyle/>
          <a:p>
            <a:pPr algn="ctr"/>
            <a:r>
              <a:rPr lang="nl-NL" dirty="0"/>
              <a:t>| Achtergrond | GENERATOR | </a:t>
            </a:r>
            <a:r>
              <a:rPr lang="nl-NL" dirty="0">
                <a:solidFill>
                  <a:srgbClr val="FF0000"/>
                </a:solidFill>
              </a:rPr>
              <a:t>Op de operatiekamer </a:t>
            </a:r>
            <a:r>
              <a:rPr lang="nl-NL" dirty="0"/>
              <a:t>| Discussie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024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73100" y="803530"/>
            <a:ext cx="10766044" cy="1325563"/>
          </a:xfrm>
        </p:spPr>
        <p:txBody>
          <a:bodyPr/>
          <a:lstStyle/>
          <a:p>
            <a:r>
              <a:rPr lang="nl-NL" dirty="0"/>
              <a:t>Conclusie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673100" y="2129093"/>
            <a:ext cx="10324638" cy="3751308"/>
          </a:xfrm>
        </p:spPr>
        <p:txBody>
          <a:bodyPr/>
          <a:lstStyle/>
          <a:p>
            <a:r>
              <a:rPr lang="nl-NL" sz="2400" dirty="0"/>
              <a:t>RCT om postoperatieve pulmonale complicaties te verminderen</a:t>
            </a:r>
          </a:p>
          <a:p>
            <a:endParaRPr lang="nl-NL" sz="2400" dirty="0"/>
          </a:p>
          <a:p>
            <a:r>
              <a:rPr lang="nl-NL" sz="2400" dirty="0"/>
              <a:t>In robot− en/of laparoscopische chirurgie</a:t>
            </a:r>
          </a:p>
          <a:p>
            <a:endParaRPr lang="nl-NL" sz="2400" dirty="0"/>
          </a:p>
          <a:p>
            <a:r>
              <a:rPr lang="nl-NL" sz="2400" dirty="0"/>
              <a:t>Interventie na aanleggen pneumoperitoneum</a:t>
            </a:r>
          </a:p>
          <a:p>
            <a:endParaRPr lang="nl-NL" sz="2400" dirty="0"/>
          </a:p>
          <a:p>
            <a:r>
              <a:rPr lang="nl-NL" sz="2400" dirty="0"/>
              <a:t>Interventieduur 4 minuten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12192000" cy="365125"/>
          </a:xfrm>
        </p:spPr>
        <p:txBody>
          <a:bodyPr/>
          <a:lstStyle/>
          <a:p>
            <a:pPr algn="ctr"/>
            <a:r>
              <a:rPr lang="nl-NL" dirty="0"/>
              <a:t>| Achtergrond | GENERATOR | Op de operatiekamer | </a:t>
            </a:r>
            <a:r>
              <a:rPr lang="nl-NL" dirty="0">
                <a:solidFill>
                  <a:srgbClr val="FF0000"/>
                </a:solidFill>
              </a:rPr>
              <a:t>Discussie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18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73100" y="803530"/>
            <a:ext cx="10766044" cy="1325563"/>
          </a:xfrm>
        </p:spPr>
        <p:txBody>
          <a:bodyPr/>
          <a:lstStyle/>
          <a:p>
            <a:r>
              <a:rPr lang="nl-NL" dirty="0"/>
              <a:t>Extra slides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673100" y="2129093"/>
            <a:ext cx="6434282" cy="3751308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12192000" cy="365125"/>
          </a:xfrm>
        </p:spPr>
        <p:txBody>
          <a:bodyPr/>
          <a:lstStyle/>
          <a:p>
            <a:pPr algn="ctr"/>
            <a:r>
              <a:rPr lang="nl-NL" dirty="0"/>
              <a:t>| Achtergrond | GENERATOR | Op de operatiekamer | </a:t>
            </a:r>
            <a:r>
              <a:rPr lang="nl-NL" dirty="0">
                <a:solidFill>
                  <a:srgbClr val="FF0000"/>
                </a:solidFill>
              </a:rPr>
              <a:t>Discussie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29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73100" y="803530"/>
            <a:ext cx="10766044" cy="1325563"/>
          </a:xfrm>
        </p:spPr>
        <p:txBody>
          <a:bodyPr/>
          <a:lstStyle/>
          <a:p>
            <a:r>
              <a:rPr lang="nl-NL" dirty="0"/>
              <a:t>Inclusie criteria</a:t>
            </a:r>
            <a:endParaRPr lang="en-US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673100" y="2129093"/>
            <a:ext cx="5315808" cy="3751308"/>
          </a:xfrm>
        </p:spPr>
        <p:txBody>
          <a:bodyPr/>
          <a:lstStyle/>
          <a:p>
            <a:r>
              <a:rPr lang="nl-NL" dirty="0"/>
              <a:t>Minimaal invasieve abdominale chirurgie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ARISCAT score ≥ 26</a:t>
            </a:r>
          </a:p>
          <a:p>
            <a:pPr marL="0" indent="0">
              <a:buNone/>
            </a:pPr>
            <a:r>
              <a:rPr lang="nl-NL" dirty="0"/>
              <a:t>OF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Leeftijd &gt;40 </a:t>
            </a:r>
            <a:r>
              <a:rPr lang="nl-NL" b="1" dirty="0"/>
              <a:t>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Arteriële lijn voor monitoring </a:t>
            </a:r>
            <a:r>
              <a:rPr lang="nl-NL" b="1" dirty="0"/>
              <a:t>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Chirurgie &gt; 2 uur (verwacht)</a:t>
            </a: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-1" y="6381750"/>
            <a:ext cx="12192001" cy="365125"/>
          </a:xfrm>
        </p:spPr>
        <p:txBody>
          <a:bodyPr/>
          <a:lstStyle/>
          <a:p>
            <a:pPr algn="ctr"/>
            <a:r>
              <a:rPr lang="nl-NL" dirty="0"/>
              <a:t>| Achtergrond | GENERATOR | Op de operatiekamer | </a:t>
            </a:r>
            <a:r>
              <a:rPr lang="nl-NL" dirty="0">
                <a:solidFill>
                  <a:srgbClr val="FF0000"/>
                </a:solidFill>
              </a:rPr>
              <a:t>Discussie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14</a:t>
            </a:fld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231" y="1419282"/>
            <a:ext cx="4836803" cy="474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3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73100" y="803530"/>
            <a:ext cx="10766044" cy="1325563"/>
          </a:xfrm>
        </p:spPr>
        <p:txBody>
          <a:bodyPr/>
          <a:lstStyle/>
          <a:p>
            <a:r>
              <a:rPr lang="nl-NL" dirty="0"/>
              <a:t>Exclusie criteria</a:t>
            </a:r>
            <a:endParaRPr lang="en-US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673100" y="2129093"/>
            <a:ext cx="5315808" cy="3751308"/>
          </a:xfrm>
        </p:spPr>
        <p:txBody>
          <a:bodyPr/>
          <a:lstStyle/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nl-NL" dirty="0">
                <a:solidFill>
                  <a:prstClr val="black"/>
                </a:solidFill>
                <a:cs typeface="Arial" panose="020B0604020202020204" pitchFamily="34" charset="0"/>
              </a:rPr>
              <a:t> Andere interventie studie onder algehele anesthesie</a:t>
            </a: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31788" lvl="0" indent="-331788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31788" lvl="0" indent="-331788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BMI &gt; 40 kg/m</a:t>
            </a:r>
            <a:r>
              <a:rPr lang="en-US" baseline="30000" dirty="0">
                <a:solidFill>
                  <a:prstClr val="black"/>
                </a:solidFill>
                <a:cs typeface="Arial" panose="020B0604020202020204" pitchFamily="34" charset="0"/>
              </a:rPr>
              <a:t>2</a:t>
            </a:r>
          </a:p>
          <a:p>
            <a:pPr marL="331788" lvl="0" indent="-331788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endParaRPr lang="en-US" baseline="30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31788" lvl="0" indent="-331788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nl-NL" dirty="0">
                <a:solidFill>
                  <a:prstClr val="black"/>
                </a:solidFill>
                <a:cs typeface="Arial" panose="020B0604020202020204" pitchFamily="34" charset="0"/>
              </a:rPr>
              <a:t>Zwangerschap</a:t>
            </a:r>
          </a:p>
          <a:p>
            <a:pPr marL="331788" lvl="0" indent="-331788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endParaRPr lang="nl-NL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31788" lvl="0" indent="-331788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nl-NL" dirty="0">
                <a:solidFill>
                  <a:prstClr val="black"/>
                </a:solidFill>
                <a:cs typeface="Arial" panose="020B0604020202020204" pitchFamily="34" charset="0"/>
              </a:rPr>
              <a:t>COPD met zuurstoftherapie thuis en/of herhaalde iv-corticosteroïden behandelingen voor exacerbatie</a:t>
            </a:r>
          </a:p>
          <a:p>
            <a:pPr marL="331788" lvl="0" indent="-331788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-1" y="6381750"/>
            <a:ext cx="12192001" cy="365125"/>
          </a:xfrm>
        </p:spPr>
        <p:txBody>
          <a:bodyPr/>
          <a:lstStyle/>
          <a:p>
            <a:pPr algn="ctr"/>
            <a:r>
              <a:rPr lang="nl-NL" dirty="0"/>
              <a:t>| Achtergrond | GENERATOR | Op de operatiekamer | </a:t>
            </a:r>
            <a:r>
              <a:rPr lang="nl-NL" dirty="0">
                <a:solidFill>
                  <a:srgbClr val="FF0000"/>
                </a:solidFill>
              </a:rPr>
              <a:t>Discussie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15</a:t>
            </a:fld>
            <a:endParaRPr lang="nl-NL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B09AB87B-05B5-6B48-974C-C662E2F51B56}"/>
              </a:ext>
            </a:extLst>
          </p:cNvPr>
          <p:cNvSpPr txBox="1">
            <a:spLocks noChangeArrowheads="1"/>
          </p:cNvSpPr>
          <p:nvPr/>
        </p:nvSpPr>
        <p:spPr>
          <a:xfrm>
            <a:off x="6173980" y="2130136"/>
            <a:ext cx="5410200" cy="406284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300" dirty="0">
                <a:solidFill>
                  <a:prstClr val="black"/>
                </a:solidFill>
                <a:cs typeface="Arial" panose="020B0604020202020204" pitchFamily="34" charset="0"/>
              </a:rPr>
              <a:t>beademend</a:t>
            </a:r>
            <a:r>
              <a:rPr kumimoji="0" lang="nl-NL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 &gt; 30 min in </a:t>
            </a:r>
            <a:r>
              <a:rPr lang="nl-NL" sz="2300" dirty="0">
                <a:solidFill>
                  <a:prstClr val="black"/>
                </a:solidFill>
                <a:cs typeface="Arial" panose="020B0604020202020204" pitchFamily="34" charset="0"/>
              </a:rPr>
              <a:t>de</a:t>
            </a:r>
            <a:r>
              <a:rPr kumimoji="0" lang="nl-NL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 laatste </a:t>
            </a:r>
            <a:r>
              <a:rPr lang="nl-NL" sz="2300" dirty="0">
                <a:solidFill>
                  <a:prstClr val="black"/>
                </a:solidFill>
                <a:cs typeface="Arial" panose="020B0604020202020204" pitchFamily="34" charset="0"/>
              </a:rPr>
              <a:t>5</a:t>
            </a:r>
            <a:r>
              <a:rPr kumimoji="0" lang="nl-NL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 dagen</a:t>
            </a:r>
          </a:p>
          <a:p>
            <a:pPr marL="331788" marR="0" lvl="0" indent="-3317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l-NL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331788" marR="0" lvl="0" indent="-3317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nl-NL" sz="2300" dirty="0">
                <a:solidFill>
                  <a:prstClr val="black"/>
                </a:solidFill>
                <a:cs typeface="Arial" panose="020B0604020202020204" pitchFamily="34" charset="0"/>
              </a:rPr>
              <a:t>Verwachte na beademing</a:t>
            </a:r>
            <a:r>
              <a:rPr kumimoji="0" lang="nl-NL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</a:p>
          <a:p>
            <a:pPr marL="331788" marR="0" lvl="0" indent="-3317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331788" marR="0" lvl="0" indent="-3317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Hemodynamische</a:t>
            </a:r>
            <a:r>
              <a:rPr kumimoji="0" lang="nl-NL" sz="2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 instabiliteit / hartfalen NYHA 3-4</a:t>
            </a:r>
          </a:p>
          <a:p>
            <a:pPr marL="331788" marR="0" lvl="0" indent="-3317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lang="nl-NL" sz="23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31788" marR="0" lvl="0" indent="-3317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nl-NL" sz="2300" dirty="0">
                <a:solidFill>
                  <a:prstClr val="black"/>
                </a:solidFill>
                <a:cs typeface="Arial" panose="020B0604020202020204" pitchFamily="34" charset="0"/>
              </a:rPr>
              <a:t>Longchirurgie of ARDS in voorgeschiedenis</a:t>
            </a:r>
          </a:p>
        </p:txBody>
      </p:sp>
    </p:spTree>
    <p:extLst>
      <p:ext uri="{BB962C8B-B14F-4D97-AF65-F5344CB8AC3E}">
        <p14:creationId xmlns:p14="http://schemas.microsoft.com/office/powerpoint/2010/main" val="399398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73100" y="803530"/>
            <a:ext cx="10766044" cy="1325563"/>
          </a:xfrm>
        </p:spPr>
        <p:txBody>
          <a:bodyPr/>
          <a:lstStyle/>
          <a:p>
            <a:r>
              <a:rPr lang="en-US" dirty="0"/>
              <a:t>PPC </a:t>
            </a:r>
            <a:r>
              <a:rPr lang="nl-NL" dirty="0"/>
              <a:t>composiet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0" y="6381748"/>
            <a:ext cx="12192000" cy="365125"/>
          </a:xfrm>
        </p:spPr>
        <p:txBody>
          <a:bodyPr/>
          <a:lstStyle/>
          <a:p>
            <a:pPr algn="ctr"/>
            <a:r>
              <a:rPr lang="nl-NL" dirty="0"/>
              <a:t>| Achtergrond | GENERATOR | Op de operatiekamer | </a:t>
            </a:r>
            <a:r>
              <a:rPr lang="nl-NL" dirty="0">
                <a:solidFill>
                  <a:srgbClr val="FF0000"/>
                </a:solidFill>
              </a:rPr>
              <a:t>Discussie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16</a:t>
            </a:fld>
            <a:endParaRPr lang="nl-NL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09AB87B-05B5-6B48-974C-C662E2F51B56}"/>
              </a:ext>
            </a:extLst>
          </p:cNvPr>
          <p:cNvSpPr txBox="1">
            <a:spLocks noGrp="1" noChangeArrowheads="1"/>
          </p:cNvSpPr>
          <p:nvPr>
            <p:ph sz="half" idx="2"/>
          </p:nvPr>
        </p:nvSpPr>
        <p:spPr>
          <a:xfrm>
            <a:off x="673100" y="2128838"/>
            <a:ext cx="4464050" cy="3751262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1788" lvl="0" indent="-331788" algn="l" eaLnBrk="1" hangingPunct="1">
              <a:lnSpc>
                <a:spcPct val="100000"/>
              </a:lnSpc>
              <a:buFont typeface="Arial"/>
              <a:buChar char="•"/>
              <a:defRPr/>
            </a:pPr>
            <a:r>
              <a:rPr lang="nl-NL" sz="23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Respiratoir falen</a:t>
            </a:r>
          </a:p>
          <a:p>
            <a:pPr marL="331788" lvl="0" indent="-331788" algn="l" eaLnBrk="1" hangingPunct="1">
              <a:lnSpc>
                <a:spcPct val="100000"/>
              </a:lnSpc>
              <a:buFont typeface="Arial"/>
              <a:buChar char="•"/>
              <a:defRPr/>
            </a:pPr>
            <a:endParaRPr lang="nl-NL" sz="23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marL="331788" lvl="0" indent="-331788" algn="l" eaLnBrk="1" hangingPunct="1">
              <a:lnSpc>
                <a:spcPct val="100000"/>
              </a:lnSpc>
              <a:buFont typeface="Arial"/>
              <a:buChar char="•"/>
              <a:defRPr/>
            </a:pPr>
            <a:r>
              <a:rPr lang="nl-NL" sz="23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Bronchospasme</a:t>
            </a:r>
          </a:p>
          <a:p>
            <a:pPr marL="331788" lvl="0" indent="-331788" algn="l" eaLnBrk="1" hangingPunct="1">
              <a:lnSpc>
                <a:spcPct val="100000"/>
              </a:lnSpc>
              <a:buFont typeface="Arial"/>
              <a:buChar char="•"/>
              <a:defRPr/>
            </a:pPr>
            <a:endParaRPr lang="nl-NL" sz="23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marL="331788" lvl="0" indent="-331788" algn="l" eaLnBrk="1" hangingPunct="1">
              <a:lnSpc>
                <a:spcPct val="100000"/>
              </a:lnSpc>
              <a:buFont typeface="Arial"/>
              <a:buChar char="•"/>
              <a:defRPr/>
            </a:pPr>
            <a:r>
              <a:rPr lang="nl-NL" sz="23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Pulmonair infiltraat</a:t>
            </a:r>
          </a:p>
          <a:p>
            <a:pPr marL="331788" lvl="0" indent="-331788" algn="l" eaLnBrk="1" hangingPunct="1">
              <a:lnSpc>
                <a:spcPct val="100000"/>
              </a:lnSpc>
              <a:buFont typeface="Arial"/>
              <a:buChar char="•"/>
              <a:defRPr/>
            </a:pPr>
            <a:endParaRPr lang="nl-NL" sz="23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marL="331788" lvl="0" indent="-331788" algn="l" eaLnBrk="1" hangingPunct="1">
              <a:lnSpc>
                <a:spcPct val="100000"/>
              </a:lnSpc>
              <a:buFont typeface="Arial"/>
              <a:buChar char="•"/>
              <a:defRPr/>
            </a:pPr>
            <a:r>
              <a:rPr lang="nl-NL" sz="23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Atelectase</a:t>
            </a:r>
          </a:p>
          <a:p>
            <a:pPr marL="331788" lvl="0" indent="-331788" algn="l" eaLnBrk="1" hangingPunct="1">
              <a:lnSpc>
                <a:spcPct val="100000"/>
              </a:lnSpc>
              <a:buFont typeface="Arial"/>
              <a:buChar char="•"/>
              <a:defRPr/>
            </a:pPr>
            <a:endParaRPr lang="nl-NL" sz="23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marL="331788" lvl="0" indent="-331788" algn="l" eaLnBrk="1" hangingPunct="1">
              <a:lnSpc>
                <a:spcPct val="100000"/>
              </a:lnSpc>
              <a:buFont typeface="Arial"/>
              <a:buChar char="•"/>
              <a:defRPr/>
            </a:pPr>
            <a:r>
              <a:rPr lang="nl-NL" sz="23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Pleuravocht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31788" marR="0" lvl="0" indent="-3317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B09AB87B-05B5-6B48-974C-C662E2F51B56}"/>
              </a:ext>
            </a:extLst>
          </p:cNvPr>
          <p:cNvSpPr txBox="1">
            <a:spLocks noChangeArrowheads="1"/>
          </p:cNvSpPr>
          <p:nvPr/>
        </p:nvSpPr>
        <p:spPr>
          <a:xfrm>
            <a:off x="6173980" y="2130137"/>
            <a:ext cx="5410200" cy="3861088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1788" marR="0" lvl="0" indent="-3317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nl-NL" sz="23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Verdenking</a:t>
            </a:r>
            <a:r>
              <a:rPr kumimoji="0" lang="nl-NL" sz="23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 pulmonaire infectie</a:t>
            </a:r>
          </a:p>
          <a:p>
            <a:pPr marL="331788" marR="0" lvl="0" indent="-3317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331788" marR="0" lvl="0" indent="-3317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23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aspiratie pneumonitis</a:t>
            </a:r>
          </a:p>
          <a:p>
            <a:pPr marL="331788" marR="0" lvl="0" indent="-3317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331788" marR="0" lvl="0" indent="-3317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ARDS</a:t>
            </a:r>
          </a:p>
          <a:p>
            <a:pPr marL="331788" marR="0" lvl="0" indent="-3317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331788" marR="0" lvl="0" indent="-3317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cardiopulmonair oedeem</a:t>
            </a:r>
          </a:p>
          <a:p>
            <a:pPr marL="331788" marR="0" lvl="0" indent="-3317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lang="nl-NL" sz="23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marL="331788" indent="-331788" algn="l" eaLnBrk="1" hangingPunct="1">
              <a:buFont typeface="Arial"/>
              <a:buChar char="•"/>
              <a:defRPr/>
            </a:pPr>
            <a:r>
              <a:rPr lang="nl-NL" sz="2300" dirty="0">
                <a:solidFill>
                  <a:prstClr val="black"/>
                </a:solidFill>
                <a:cs typeface="Arial" panose="020B0604020202020204" pitchFamily="34" charset="0"/>
              </a:rPr>
              <a:t>pneumothorax </a:t>
            </a:r>
          </a:p>
        </p:txBody>
      </p:sp>
    </p:spTree>
    <p:extLst>
      <p:ext uri="{BB962C8B-B14F-4D97-AF65-F5344CB8AC3E}">
        <p14:creationId xmlns:p14="http://schemas.microsoft.com/office/powerpoint/2010/main" val="246034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73100" y="803530"/>
            <a:ext cx="10766044" cy="1325563"/>
          </a:xfrm>
        </p:spPr>
        <p:txBody>
          <a:bodyPr/>
          <a:lstStyle/>
          <a:p>
            <a:pPr algn="ctr"/>
            <a:r>
              <a:rPr lang="en-US" dirty="0"/>
              <a:t>Driving pressure </a:t>
            </a:r>
            <a:r>
              <a:rPr lang="en-US" dirty="0" err="1"/>
              <a:t>en</a:t>
            </a:r>
            <a:r>
              <a:rPr lang="en-US" dirty="0"/>
              <a:t> PPCs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673100" y="2129093"/>
            <a:ext cx="10744200" cy="3751308"/>
          </a:xfrm>
        </p:spPr>
        <p:txBody>
          <a:bodyPr/>
          <a:lstStyle/>
          <a:p>
            <a:pPr marL="331788" lvl="0" indent="-331788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nl-NL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IPD meta−analyse</a:t>
            </a:r>
          </a:p>
          <a:p>
            <a:pPr marL="331788" lvl="0" indent="-331788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endParaRPr lang="nl-NL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1788" lvl="0" indent="-331788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nl-NL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onderzoeken in 14 landen</a:t>
            </a:r>
          </a:p>
          <a:p>
            <a:pPr marL="331788" lvl="0" indent="-331788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endParaRPr lang="nl-NL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1788" lvl="0" indent="-331788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nl-NL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2.250 patiënten</a:t>
            </a:r>
          </a:p>
          <a:p>
            <a:pPr marL="331788" lvl="0" indent="-331788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1788" lvl="0" indent="-331788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‘when </a:t>
            </a:r>
            <a:r>
              <a:rPr 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increases, incidence of PPCs rises’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12192000" cy="365125"/>
          </a:xfrm>
        </p:spPr>
        <p:txBody>
          <a:bodyPr/>
          <a:lstStyle/>
          <a:p>
            <a:pPr algn="ctr"/>
            <a:r>
              <a:rPr lang="nl-NL" dirty="0"/>
              <a:t>| Achtergrond | GENERATOR | Op de operatiekamer | </a:t>
            </a:r>
            <a:r>
              <a:rPr lang="nl-NL" dirty="0">
                <a:solidFill>
                  <a:srgbClr val="FF0000"/>
                </a:solidFill>
              </a:rPr>
              <a:t>Discussie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17</a:t>
            </a:fld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1516" y="1721243"/>
            <a:ext cx="4415168" cy="3817962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520B4780-15CB-2A4A-9292-B919D6799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8080" y="5756552"/>
            <a:ext cx="524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PROVE Network–investigators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Lancet RM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2016;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:272</a:t>
            </a:r>
          </a:p>
        </p:txBody>
      </p:sp>
    </p:spTree>
    <p:extLst>
      <p:ext uri="{BB962C8B-B14F-4D97-AF65-F5344CB8AC3E}">
        <p14:creationId xmlns:p14="http://schemas.microsoft.com/office/powerpoint/2010/main" val="168935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ep 38">
            <a:extLst>
              <a:ext uri="{FF2B5EF4-FFF2-40B4-BE49-F238E27FC236}">
                <a16:creationId xmlns:a16="http://schemas.microsoft.com/office/drawing/2014/main" id="{3E900971-A3A1-704B-A63C-1B830F9E0EBD}"/>
              </a:ext>
            </a:extLst>
          </p:cNvPr>
          <p:cNvGrpSpPr/>
          <p:nvPr/>
        </p:nvGrpSpPr>
        <p:grpSpPr>
          <a:xfrm>
            <a:off x="29648" y="35121"/>
            <a:ext cx="12119641" cy="6770627"/>
            <a:chOff x="29648" y="35121"/>
            <a:chExt cx="12119641" cy="6770627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70D0883E-065A-9441-A5A4-6C10243DA91A}"/>
                </a:ext>
              </a:extLst>
            </p:cNvPr>
            <p:cNvSpPr/>
            <p:nvPr/>
          </p:nvSpPr>
          <p:spPr>
            <a:xfrm>
              <a:off x="42709" y="6035039"/>
              <a:ext cx="139398" cy="77070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8E4D16F8-FED6-0948-8638-E70FA902F91C}"/>
                </a:ext>
              </a:extLst>
            </p:cNvPr>
            <p:cNvSpPr/>
            <p:nvPr/>
          </p:nvSpPr>
          <p:spPr>
            <a:xfrm>
              <a:off x="42709" y="35121"/>
              <a:ext cx="140171" cy="185899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3EF9ABCD-5CD2-BE44-BA76-718F111B90BC}"/>
                </a:ext>
              </a:extLst>
            </p:cNvPr>
            <p:cNvSpPr/>
            <p:nvPr/>
          </p:nvSpPr>
          <p:spPr>
            <a:xfrm>
              <a:off x="29648" y="35121"/>
              <a:ext cx="12119641" cy="601298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B905ED5F-66ED-CD41-A635-757A373BF7CD}"/>
                </a:ext>
              </a:extLst>
            </p:cNvPr>
            <p:cNvSpPr/>
            <p:nvPr/>
          </p:nvSpPr>
          <p:spPr>
            <a:xfrm>
              <a:off x="29649" y="6048102"/>
              <a:ext cx="12119640" cy="757646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BF6F2DDB-CC28-BC4B-A052-8C068B307FAB}"/>
                </a:ext>
              </a:extLst>
            </p:cNvPr>
            <p:cNvSpPr/>
            <p:nvPr/>
          </p:nvSpPr>
          <p:spPr>
            <a:xfrm>
              <a:off x="42709" y="1894111"/>
              <a:ext cx="140171" cy="4167054"/>
            </a:xfrm>
            <a:prstGeom prst="rect">
              <a:avLst/>
            </a:prstGeom>
            <a:solidFill>
              <a:srgbClr val="065D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079C8A8-1664-1842-A587-AAA354561C67}"/>
                </a:ext>
              </a:extLst>
            </p:cNvPr>
            <p:cNvSpPr/>
            <p:nvPr/>
          </p:nvSpPr>
          <p:spPr>
            <a:xfrm>
              <a:off x="182881" y="1894111"/>
              <a:ext cx="3043645" cy="4140928"/>
            </a:xfrm>
            <a:prstGeom prst="rect">
              <a:avLst/>
            </a:prstGeom>
            <a:solidFill>
              <a:srgbClr val="F3F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35A9E0F-1CEA-4542-B989-5CA1FB3B2971}"/>
                </a:ext>
              </a:extLst>
            </p:cNvPr>
            <p:cNvSpPr/>
            <p:nvPr/>
          </p:nvSpPr>
          <p:spPr>
            <a:xfrm>
              <a:off x="3278778" y="1894111"/>
              <a:ext cx="4820194" cy="4140928"/>
            </a:xfrm>
            <a:prstGeom prst="rect">
              <a:avLst/>
            </a:prstGeom>
            <a:solidFill>
              <a:srgbClr val="F3F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77EF13A-666C-CD44-A927-255DC11F5243}"/>
                </a:ext>
              </a:extLst>
            </p:cNvPr>
            <p:cNvSpPr/>
            <p:nvPr/>
          </p:nvSpPr>
          <p:spPr>
            <a:xfrm>
              <a:off x="8138161" y="1894111"/>
              <a:ext cx="4011128" cy="4140928"/>
            </a:xfrm>
            <a:prstGeom prst="rect">
              <a:avLst/>
            </a:prstGeom>
            <a:solidFill>
              <a:srgbClr val="F3F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94550B30-50E7-7B4F-A297-E4D6A38DCAC3}"/>
                </a:ext>
              </a:extLst>
            </p:cNvPr>
            <p:cNvSpPr txBox="1"/>
            <p:nvPr/>
          </p:nvSpPr>
          <p:spPr>
            <a:xfrm>
              <a:off x="264431" y="1958999"/>
              <a:ext cx="13479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065D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POPULATION</a:t>
              </a:r>
            </a:p>
          </p:txBody>
        </p: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CDC3E848-4869-2A44-B3C5-BD6055FE8E8A}"/>
                </a:ext>
              </a:extLst>
            </p:cNvPr>
            <p:cNvSpPr txBox="1"/>
            <p:nvPr/>
          </p:nvSpPr>
          <p:spPr>
            <a:xfrm>
              <a:off x="248842" y="4856616"/>
              <a:ext cx="9541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065D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SOURCE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9B60CA09-DED1-B545-8166-5D99552BE239}"/>
                </a:ext>
              </a:extLst>
            </p:cNvPr>
            <p:cNvSpPr txBox="1"/>
            <p:nvPr/>
          </p:nvSpPr>
          <p:spPr>
            <a:xfrm>
              <a:off x="3377280" y="1958998"/>
              <a:ext cx="16385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065D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INTERVENTIONS</a:t>
              </a:r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3506D472-C825-9749-843E-766A2D43ECC8}"/>
                </a:ext>
              </a:extLst>
            </p:cNvPr>
            <p:cNvSpPr txBox="1"/>
            <p:nvPr/>
          </p:nvSpPr>
          <p:spPr>
            <a:xfrm>
              <a:off x="3379761" y="4810187"/>
              <a:ext cx="20919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065D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(PRIMARY) OUTCOME</a:t>
              </a: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E1AA973A-DAA8-3F41-A095-5D5E2347DF6D}"/>
                </a:ext>
              </a:extLst>
            </p:cNvPr>
            <p:cNvSpPr txBox="1"/>
            <p:nvPr/>
          </p:nvSpPr>
          <p:spPr>
            <a:xfrm>
              <a:off x="8210537" y="1945508"/>
              <a:ext cx="10422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065D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FINDINGS</a:t>
              </a:r>
            </a:p>
          </p:txBody>
        </p: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003CBF38-51A7-244D-8B0F-7F2F5E337FD0}"/>
                </a:ext>
              </a:extLst>
            </p:cNvPr>
            <p:cNvSpPr txBox="1"/>
            <p:nvPr/>
          </p:nvSpPr>
          <p:spPr>
            <a:xfrm>
              <a:off x="270883" y="754539"/>
              <a:ext cx="1156428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65D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QUESTION </a:t>
              </a:r>
              <a:r>
                <a:rPr lang="en-US" sz="14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cs typeface="Arial" pitchFamily="-109" charset="0"/>
                </a:rPr>
                <a:t>Does </a:t>
              </a:r>
              <a:r>
                <a:rPr lang="el-GR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</a:t>
              </a:r>
              <a:r>
                <a:rPr lang="nl-NL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14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cs typeface="Arial" pitchFamily="-109" charset="0"/>
                </a:rPr>
                <a:t>–guided ventilation decreases postoperative pulmonary complications in patients undergoing one–lung ventilation for thoracic surgery?</a:t>
              </a:r>
            </a:p>
            <a:p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4CDA39D3-10D0-3E42-B1A1-95B3ACFFEE4B}"/>
                </a:ext>
              </a:extLst>
            </p:cNvPr>
            <p:cNvSpPr txBox="1"/>
            <p:nvPr/>
          </p:nvSpPr>
          <p:spPr>
            <a:xfrm>
              <a:off x="270882" y="1305549"/>
              <a:ext cx="115642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nl-NL" sz="1400" b="1" dirty="0">
                  <a:solidFill>
                    <a:srgbClr val="065D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CONCLUSION </a:t>
              </a:r>
              <a:r>
                <a:rPr lang="en-US" sz="14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cs typeface="Arial" pitchFamily="-109" charset="0"/>
                </a:rPr>
                <a:t>Application of </a:t>
              </a:r>
              <a:r>
                <a:rPr lang="el-GR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</a:t>
              </a:r>
              <a:r>
                <a:rPr lang="nl-NL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14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cs typeface="Arial" pitchFamily="-109" charset="0"/>
                </a:rPr>
                <a:t>–guided ventilation during one–lung ventilation is associated with a lower incidence of postoperative pulmonary complications.</a:t>
              </a:r>
              <a:endPara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 pitchFamily="-109" charset="0"/>
                <a:cs typeface="Arial" pitchFamily="-109" charset="0"/>
              </a:endParaRPr>
            </a:p>
          </p:txBody>
        </p: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558FA6FE-72C8-1746-9884-002799F630E6}"/>
                </a:ext>
              </a:extLst>
            </p:cNvPr>
            <p:cNvSpPr txBox="1"/>
            <p:nvPr/>
          </p:nvSpPr>
          <p:spPr>
            <a:xfrm>
              <a:off x="514352" y="3293902"/>
              <a:ext cx="23406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5D5D5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167</a:t>
              </a:r>
              <a:r>
                <a:rPr lang="en-US" b="1" dirty="0">
                  <a:solidFill>
                    <a:srgbClr val="5D5D5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>
                  <a:solidFill>
                    <a:srgbClr val="5D5D5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Women        </a:t>
              </a:r>
              <a:r>
                <a:rPr lang="en-US" sz="1600" b="1" dirty="0">
                  <a:solidFill>
                    <a:srgbClr val="5D5D5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125</a:t>
              </a:r>
              <a:r>
                <a:rPr lang="en-US" sz="1400" b="1" dirty="0">
                  <a:solidFill>
                    <a:srgbClr val="5D5D5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>
                  <a:solidFill>
                    <a:srgbClr val="5D5D5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</a:t>
              </a:r>
            </a:p>
          </p:txBody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1D1DE6F0-8192-B145-A18A-E9219C61D7FB}"/>
                </a:ext>
              </a:extLst>
            </p:cNvPr>
            <p:cNvSpPr txBox="1"/>
            <p:nvPr/>
          </p:nvSpPr>
          <p:spPr>
            <a:xfrm>
              <a:off x="365858" y="5246677"/>
              <a:ext cx="16413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5D5D5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1400" dirty="0">
                  <a:solidFill>
                    <a:srgbClr val="5D5D5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hospital in</a:t>
              </a:r>
            </a:p>
            <a:p>
              <a:r>
                <a:rPr lang="en-US" sz="1400" dirty="0">
                  <a:solidFill>
                    <a:srgbClr val="5D5D5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Korea</a:t>
              </a:r>
              <a:endParaRPr lang="en-US" sz="1600" dirty="0">
                <a:solidFill>
                  <a:srgbClr val="5D5D5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FA7C25DC-0D34-CD41-A2FE-756AE4098E36}"/>
                </a:ext>
              </a:extLst>
            </p:cNvPr>
            <p:cNvSpPr txBox="1"/>
            <p:nvPr/>
          </p:nvSpPr>
          <p:spPr>
            <a:xfrm>
              <a:off x="270882" y="5807129"/>
              <a:ext cx="117272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Park M. Driving pressure during thoracic surgery––a randomized clinical trial. [</a:t>
              </a:r>
              <a:r>
                <a:rPr lang="en-US" sz="1400" i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Anesthesiology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 2019; </a:t>
              </a:r>
              <a:r>
                <a:rPr lang="en-US" sz="14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130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:385; doi:10.1097/ALN.0000000000002600]</a:t>
              </a:r>
            </a:p>
          </p:txBody>
        </p:sp>
        <p:sp>
          <p:nvSpPr>
            <p:cNvPr id="41" name="Tekstvak 40">
              <a:extLst>
                <a:ext uri="{FF2B5EF4-FFF2-40B4-BE49-F238E27FC236}">
                  <a16:creationId xmlns:a16="http://schemas.microsoft.com/office/drawing/2014/main" id="{52444043-9757-9A44-96B2-9DAA9BBBF4CF}"/>
                </a:ext>
              </a:extLst>
            </p:cNvPr>
            <p:cNvSpPr txBox="1"/>
            <p:nvPr/>
          </p:nvSpPr>
          <p:spPr>
            <a:xfrm>
              <a:off x="624814" y="4414996"/>
              <a:ext cx="2008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5D5D5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Median Age: </a:t>
              </a:r>
              <a:r>
                <a:rPr lang="en-US" sz="1600" b="1" dirty="0">
                  <a:solidFill>
                    <a:srgbClr val="5D5D5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</a:t>
              </a:r>
              <a:r>
                <a:rPr lang="en-US" b="1" dirty="0">
                  <a:solidFill>
                    <a:srgbClr val="5D5D5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>
                  <a:solidFill>
                    <a:srgbClr val="5D5D5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years </a:t>
              </a:r>
            </a:p>
          </p:txBody>
        </p:sp>
        <p:sp>
          <p:nvSpPr>
            <p:cNvPr id="45" name="Tekstvak 44">
              <a:extLst>
                <a:ext uri="{FF2B5EF4-FFF2-40B4-BE49-F238E27FC236}">
                  <a16:creationId xmlns:a16="http://schemas.microsoft.com/office/drawing/2014/main" id="{D97CA729-2FA3-8A49-92D7-2304B353A3D2}"/>
                </a:ext>
              </a:extLst>
            </p:cNvPr>
            <p:cNvSpPr txBox="1"/>
            <p:nvPr/>
          </p:nvSpPr>
          <p:spPr>
            <a:xfrm>
              <a:off x="365858" y="3689377"/>
              <a:ext cx="254130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5D5D5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Adults undergoing thoracic surgery for various interventions</a:t>
              </a:r>
            </a:p>
          </p:txBody>
        </p:sp>
        <p:cxnSp>
          <p:nvCxnSpPr>
            <p:cNvPr id="47" name="Rechte verbindingslijn 46">
              <a:extLst>
                <a:ext uri="{FF2B5EF4-FFF2-40B4-BE49-F238E27FC236}">
                  <a16:creationId xmlns:a16="http://schemas.microsoft.com/office/drawing/2014/main" id="{BB87DAB9-98D4-FF4B-905E-0D13D6C871F4}"/>
                </a:ext>
              </a:extLst>
            </p:cNvPr>
            <p:cNvCxnSpPr/>
            <p:nvPr/>
          </p:nvCxnSpPr>
          <p:spPr>
            <a:xfrm>
              <a:off x="365858" y="4826840"/>
              <a:ext cx="2662744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al 48">
              <a:extLst>
                <a:ext uri="{FF2B5EF4-FFF2-40B4-BE49-F238E27FC236}">
                  <a16:creationId xmlns:a16="http://schemas.microsoft.com/office/drawing/2014/main" id="{AD604F55-9935-8046-9E1B-DBDFF166CD31}"/>
                </a:ext>
              </a:extLst>
            </p:cNvPr>
            <p:cNvSpPr/>
            <p:nvPr/>
          </p:nvSpPr>
          <p:spPr>
            <a:xfrm>
              <a:off x="4067501" y="2312155"/>
              <a:ext cx="3331028" cy="929495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Tekstvak 49">
              <a:extLst>
                <a:ext uri="{FF2B5EF4-FFF2-40B4-BE49-F238E27FC236}">
                  <a16:creationId xmlns:a16="http://schemas.microsoft.com/office/drawing/2014/main" id="{047F9330-AFC9-194E-9DCB-A78072AD34A4}"/>
                </a:ext>
              </a:extLst>
            </p:cNvPr>
            <p:cNvSpPr txBox="1"/>
            <p:nvPr/>
          </p:nvSpPr>
          <p:spPr>
            <a:xfrm>
              <a:off x="6028256" y="3498258"/>
              <a:ext cx="1953871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5D5D5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147</a:t>
              </a:r>
              <a:r>
                <a:rPr lang="en-US" sz="1400" dirty="0">
                  <a:solidFill>
                    <a:srgbClr val="5D5D5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sz="1400" b="1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Standard ventilation</a:t>
              </a:r>
            </a:p>
            <a:p>
              <a:r>
                <a:rPr lang="en-US" sz="1400" dirty="0">
                  <a:solidFill>
                    <a:srgbClr val="5D5D5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1400" baseline="-25000" dirty="0">
                  <a:solidFill>
                    <a:srgbClr val="5D5D5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1400" dirty="0">
                  <a:solidFill>
                    <a:srgbClr val="5D5D5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 ml/kg PBW</a:t>
              </a:r>
            </a:p>
            <a:p>
              <a:r>
                <a:rPr lang="en-US" sz="1400" dirty="0">
                  <a:solidFill>
                    <a:srgbClr val="5D5D5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PEEP 5 cm H</a:t>
              </a:r>
              <a:r>
                <a:rPr lang="en-US" sz="1400" baseline="-25000" dirty="0">
                  <a:solidFill>
                    <a:srgbClr val="5D5D5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400" dirty="0">
                  <a:solidFill>
                    <a:srgbClr val="5D5D5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51" name="Tekstvak 50">
              <a:extLst>
                <a:ext uri="{FF2B5EF4-FFF2-40B4-BE49-F238E27FC236}">
                  <a16:creationId xmlns:a16="http://schemas.microsoft.com/office/drawing/2014/main" id="{63358393-1DC4-2640-8FF2-9BB097F09133}"/>
                </a:ext>
              </a:extLst>
            </p:cNvPr>
            <p:cNvSpPr txBox="1"/>
            <p:nvPr/>
          </p:nvSpPr>
          <p:spPr>
            <a:xfrm>
              <a:off x="3307451" y="3504876"/>
              <a:ext cx="2394404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5D5D5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145</a:t>
              </a:r>
              <a:r>
                <a:rPr lang="en-US" sz="1400" dirty="0">
                  <a:solidFill>
                    <a:srgbClr val="5D5D5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sz="1400" b="1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Individualized ventilation</a:t>
              </a:r>
            </a:p>
            <a:p>
              <a:r>
                <a:rPr lang="en-US" sz="1400" dirty="0">
                  <a:solidFill>
                    <a:srgbClr val="5D5D5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1400" baseline="-25000" dirty="0">
                  <a:solidFill>
                    <a:srgbClr val="5D5D5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1400" dirty="0">
                  <a:solidFill>
                    <a:srgbClr val="5D5D5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 ml/kg PBW</a:t>
              </a:r>
            </a:p>
            <a:p>
              <a:r>
                <a:rPr lang="en-US" sz="1400" dirty="0">
                  <a:solidFill>
                    <a:srgbClr val="5D5D5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PEEP based on best </a:t>
              </a:r>
              <a:r>
                <a:rPr lang="el-GR" sz="1400" dirty="0">
                  <a:solidFill>
                    <a:srgbClr val="5D5D5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</a:t>
              </a:r>
              <a:r>
                <a:rPr lang="nl-NL" sz="1400" dirty="0">
                  <a:solidFill>
                    <a:srgbClr val="5D5D5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1400" dirty="0">
                  <a:solidFill>
                    <a:srgbClr val="5D5D5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79594C88-237D-544B-965C-4D29815EDBBE}"/>
                </a:ext>
              </a:extLst>
            </p:cNvPr>
            <p:cNvCxnSpPr>
              <a:cxnSpLocks/>
              <a:stCxn id="49" idx="5"/>
              <a:endCxn id="50" idx="0"/>
            </p:cNvCxnSpPr>
            <p:nvPr/>
          </p:nvCxnSpPr>
          <p:spPr>
            <a:xfrm>
              <a:off x="6910711" y="3105529"/>
              <a:ext cx="94481" cy="39272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BDCAD590-4808-5C41-829C-49F9D2F0C135}"/>
                </a:ext>
              </a:extLst>
            </p:cNvPr>
            <p:cNvCxnSpPr>
              <a:cxnSpLocks/>
              <a:stCxn id="49" idx="3"/>
              <a:endCxn id="51" idx="0"/>
            </p:cNvCxnSpPr>
            <p:nvPr/>
          </p:nvCxnSpPr>
          <p:spPr>
            <a:xfrm flipH="1">
              <a:off x="4504653" y="3105529"/>
              <a:ext cx="50666" cy="39934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Afbeelding 59">
              <a:extLst>
                <a:ext uri="{FF2B5EF4-FFF2-40B4-BE49-F238E27FC236}">
                  <a16:creationId xmlns:a16="http://schemas.microsoft.com/office/drawing/2014/main" id="{F6BD4EE6-23E3-0F47-A4FA-0CF2A0BEA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867430" y="4658983"/>
              <a:ext cx="1358322" cy="1617652"/>
            </a:xfrm>
            <a:prstGeom prst="rect">
              <a:avLst/>
            </a:prstGeom>
          </p:spPr>
        </p:pic>
        <p:sp>
          <p:nvSpPr>
            <p:cNvPr id="65" name="Rechthoek 64">
              <a:extLst>
                <a:ext uri="{FF2B5EF4-FFF2-40B4-BE49-F238E27FC236}">
                  <a16:creationId xmlns:a16="http://schemas.microsoft.com/office/drawing/2014/main" id="{1DFBC531-24D5-B14B-9BF8-02452796C0B2}"/>
                </a:ext>
              </a:extLst>
            </p:cNvPr>
            <p:cNvSpPr/>
            <p:nvPr/>
          </p:nvSpPr>
          <p:spPr>
            <a:xfrm>
              <a:off x="3702572" y="5201625"/>
              <a:ext cx="406088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5D5D5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Postoperative pulmonary complications based on Melbourne Group Scale of ≥ 4 </a:t>
              </a:r>
            </a:p>
          </p:txBody>
        </p:sp>
        <p:cxnSp>
          <p:nvCxnSpPr>
            <p:cNvPr id="73" name="Rechte verbindingslijn 72">
              <a:extLst>
                <a:ext uri="{FF2B5EF4-FFF2-40B4-BE49-F238E27FC236}">
                  <a16:creationId xmlns:a16="http://schemas.microsoft.com/office/drawing/2014/main" id="{6EF23410-56C1-A444-8C9A-0C700F62618D}"/>
                </a:ext>
              </a:extLst>
            </p:cNvPr>
            <p:cNvCxnSpPr>
              <a:cxnSpLocks/>
            </p:cNvCxnSpPr>
            <p:nvPr/>
          </p:nvCxnSpPr>
          <p:spPr>
            <a:xfrm>
              <a:off x="3506034" y="4661274"/>
              <a:ext cx="442384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5-puntige ster 3">
              <a:extLst>
                <a:ext uri="{FF2B5EF4-FFF2-40B4-BE49-F238E27FC236}">
                  <a16:creationId xmlns:a16="http://schemas.microsoft.com/office/drawing/2014/main" id="{88D83F48-90A8-AA45-AF59-D1A8BD077A5D}"/>
                </a:ext>
              </a:extLst>
            </p:cNvPr>
            <p:cNvSpPr/>
            <p:nvPr/>
          </p:nvSpPr>
          <p:spPr>
            <a:xfrm>
              <a:off x="2737427" y="5233710"/>
              <a:ext cx="235132" cy="227612"/>
            </a:xfrm>
            <a:prstGeom prst="star5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46" name="Afbeelding 45">
              <a:extLst>
                <a:ext uri="{FF2B5EF4-FFF2-40B4-BE49-F238E27FC236}">
                  <a16:creationId xmlns:a16="http://schemas.microsoft.com/office/drawing/2014/main" id="{221AC07B-620A-184A-9EF9-177C24EEB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3621" y="163839"/>
              <a:ext cx="3754180" cy="491288"/>
            </a:xfrm>
            <a:prstGeom prst="rect">
              <a:avLst/>
            </a:prstGeom>
          </p:spPr>
        </p:pic>
        <p:pic>
          <p:nvPicPr>
            <p:cNvPr id="55" name="Afbeelding 54">
              <a:extLst>
                <a:ext uri="{FF2B5EF4-FFF2-40B4-BE49-F238E27FC236}">
                  <a16:creationId xmlns:a16="http://schemas.microsoft.com/office/drawing/2014/main" id="{8C8A0765-F8B6-464B-9ACA-61ACED5873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C8E6EE"/>
                </a:clrFrom>
                <a:clrTo>
                  <a:srgbClr val="C8E6EE">
                    <a:alpha val="0"/>
                  </a:srgbClr>
                </a:clrTo>
              </a:clrChange>
            </a:blip>
            <a:srcRect t="11795"/>
            <a:stretch/>
          </p:blipFill>
          <p:spPr>
            <a:xfrm>
              <a:off x="501052" y="2223286"/>
              <a:ext cx="2268707" cy="1070599"/>
            </a:xfrm>
            <a:prstGeom prst="rect">
              <a:avLst/>
            </a:prstGeom>
          </p:spPr>
        </p:pic>
        <p:sp>
          <p:nvSpPr>
            <p:cNvPr id="37" name="Tekstvak 36">
              <a:extLst>
                <a:ext uri="{FF2B5EF4-FFF2-40B4-BE49-F238E27FC236}">
                  <a16:creationId xmlns:a16="http://schemas.microsoft.com/office/drawing/2014/main" id="{34C323D1-A1D6-3F47-B0A1-E5C7A0FCE805}"/>
                </a:ext>
              </a:extLst>
            </p:cNvPr>
            <p:cNvSpPr txBox="1"/>
            <p:nvPr/>
          </p:nvSpPr>
          <p:spPr>
            <a:xfrm>
              <a:off x="4480974" y="2605165"/>
              <a:ext cx="25413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5D5D5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292</a:t>
              </a:r>
              <a:r>
                <a:rPr lang="en-US" sz="1400" dirty="0">
                  <a:solidFill>
                    <a:srgbClr val="5D5D5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patients randomized</a:t>
              </a:r>
            </a:p>
          </p:txBody>
        </p:sp>
        <p:pic>
          <p:nvPicPr>
            <p:cNvPr id="17" name="Afbeelding 16">
              <a:extLst>
                <a:ext uri="{FF2B5EF4-FFF2-40B4-BE49-F238E27FC236}">
                  <a16:creationId xmlns:a16="http://schemas.microsoft.com/office/drawing/2014/main" id="{A7A93239-3F7B-774F-BF73-54EF690E0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255554" y="2403293"/>
              <a:ext cx="3827591" cy="2537707"/>
            </a:xfrm>
            <a:prstGeom prst="rect">
              <a:avLst/>
            </a:prstGeom>
          </p:spPr>
        </p:pic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8A2FC92F-A8E6-4040-83D3-8F96937814A8}"/>
                </a:ext>
              </a:extLst>
            </p:cNvPr>
            <p:cNvSpPr/>
            <p:nvPr/>
          </p:nvSpPr>
          <p:spPr>
            <a:xfrm>
              <a:off x="8382417" y="5156470"/>
              <a:ext cx="352231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5D5D5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5.5% </a:t>
              </a:r>
              <a:r>
                <a:rPr lang="en-US" sz="1400" i="1" dirty="0">
                  <a:solidFill>
                    <a:srgbClr val="5D5D5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vs </a:t>
              </a:r>
              <a:r>
                <a:rPr lang="en-US" sz="1400" dirty="0">
                  <a:solidFill>
                    <a:srgbClr val="5D5D5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12.2% within postoperative day 3 (OR, 0.42 [95%–CI, 0.18–0.99]; </a:t>
              </a:r>
              <a:r>
                <a:rPr lang="en-US" sz="1400" i="1" dirty="0">
                  <a:solidFill>
                    <a:srgbClr val="5D5D5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1400" dirty="0">
                  <a:solidFill>
                    <a:srgbClr val="5D5D5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=.047, </a:t>
              </a:r>
            </a:p>
          </p:txBody>
        </p:sp>
      </p:grp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-1" y="6381750"/>
            <a:ext cx="12192001" cy="365125"/>
          </a:xfrm>
        </p:spPr>
        <p:txBody>
          <a:bodyPr/>
          <a:lstStyle/>
          <a:p>
            <a:pPr algn="ctr"/>
            <a:r>
              <a:rPr lang="nl-NL" dirty="0"/>
              <a:t>| Achtergrond | GENERATOR | Op de operatiekamer | </a:t>
            </a:r>
            <a:r>
              <a:rPr lang="nl-NL" dirty="0">
                <a:solidFill>
                  <a:srgbClr val="FF0000"/>
                </a:solidFill>
              </a:rPr>
              <a:t>Discussie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F25-EEBD-5D44-AD06-0D0D5C142020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08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73100" y="803530"/>
            <a:ext cx="10766044" cy="1325563"/>
          </a:xfrm>
        </p:spPr>
        <p:txBody>
          <a:bodyPr/>
          <a:lstStyle/>
          <a:p>
            <a:r>
              <a:rPr lang="nl-NL" dirty="0"/>
              <a:t>Agenda</a:t>
            </a:r>
            <a:endParaRPr lang="en-US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673100" y="2129093"/>
            <a:ext cx="10744200" cy="3751308"/>
          </a:xfrm>
        </p:spPr>
        <p:txBody>
          <a:bodyPr/>
          <a:lstStyle/>
          <a:p>
            <a:r>
              <a:rPr lang="nl-NL" dirty="0"/>
              <a:t>Achtergrond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nl-NL" dirty="0"/>
              <a:t>GENERATOR</a:t>
            </a:r>
            <a:endParaRPr lang="en-US" sz="2400" baseline="-25000" dirty="0"/>
          </a:p>
          <a:p>
            <a:endParaRPr lang="en-US" dirty="0"/>
          </a:p>
          <a:p>
            <a:endParaRPr lang="en-US" dirty="0"/>
          </a:p>
          <a:p>
            <a:r>
              <a:rPr lang="nl-NL" dirty="0"/>
              <a:t>Op de operatiekamer </a:t>
            </a:r>
          </a:p>
          <a:p>
            <a:endParaRPr lang="nl-NL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12191999" cy="365125"/>
          </a:xfrm>
        </p:spPr>
        <p:txBody>
          <a:bodyPr/>
          <a:lstStyle/>
          <a:p>
            <a:pPr algn="ctr"/>
            <a:r>
              <a:rPr lang="nl-NL" dirty="0">
                <a:solidFill>
                  <a:srgbClr val="003741"/>
                </a:solidFill>
              </a:rPr>
              <a:t>|</a:t>
            </a:r>
            <a:r>
              <a:rPr lang="nl-NL" dirty="0">
                <a:solidFill>
                  <a:srgbClr val="FF0000"/>
                </a:solidFill>
              </a:rPr>
              <a:t> Achtergrond </a:t>
            </a:r>
            <a:r>
              <a:rPr lang="nl-NL" dirty="0">
                <a:solidFill>
                  <a:srgbClr val="003741"/>
                </a:solidFill>
              </a:rPr>
              <a:t>| GENERATOR | Op de operatiekamer | Discussie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951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73100" y="803530"/>
            <a:ext cx="10766044" cy="1325563"/>
          </a:xfrm>
        </p:spPr>
        <p:txBody>
          <a:bodyPr/>
          <a:lstStyle/>
          <a:p>
            <a:r>
              <a:rPr lang="nl-NL" dirty="0"/>
              <a:t>Probleem</a:t>
            </a:r>
            <a:endParaRPr lang="en-US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673100" y="2129093"/>
            <a:ext cx="10744200" cy="3751308"/>
          </a:xfrm>
        </p:spPr>
        <p:txBody>
          <a:bodyPr/>
          <a:lstStyle/>
          <a:p>
            <a:r>
              <a:rPr lang="nl-NL" dirty="0"/>
              <a:t>Postoperatieve pulmonale complicaties (</a:t>
            </a:r>
            <a:r>
              <a:rPr lang="nl-NL" b="1" u="sng" dirty="0"/>
              <a:t>PPCs</a:t>
            </a:r>
            <a:r>
              <a:rPr lang="nl-NL" dirty="0"/>
              <a:t>)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28% verhoogd risico</a:t>
            </a:r>
            <a:r>
              <a:rPr lang="nl-NL" baseline="30000" dirty="0"/>
              <a:t>1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10% incidentie</a:t>
            </a:r>
            <a:r>
              <a:rPr lang="en-US" baseline="30000" dirty="0"/>
              <a:t>1</a:t>
            </a:r>
            <a:r>
              <a:rPr lang="en-US" dirty="0"/>
              <a:t> </a:t>
            </a:r>
          </a:p>
          <a:p>
            <a:endParaRPr lang="nl-NL" dirty="0"/>
          </a:p>
          <a:p>
            <a:r>
              <a:rPr lang="nl-NL" dirty="0"/>
              <a:t>Gerelateerd aan mortaliteit en duur opname</a:t>
            </a:r>
            <a:r>
              <a:rPr lang="nl-NL" baseline="30000" dirty="0"/>
              <a:t>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" y="6381750"/>
            <a:ext cx="12192000" cy="365125"/>
          </a:xfrm>
        </p:spPr>
        <p:txBody>
          <a:bodyPr/>
          <a:lstStyle/>
          <a:p>
            <a:pPr algn="ctr"/>
            <a:r>
              <a:rPr lang="nl-NL" dirty="0">
                <a:solidFill>
                  <a:srgbClr val="003741"/>
                </a:solidFill>
              </a:rPr>
              <a:t>|</a:t>
            </a:r>
            <a:r>
              <a:rPr lang="nl-NL" dirty="0">
                <a:solidFill>
                  <a:srgbClr val="FF0000"/>
                </a:solidFill>
              </a:rPr>
              <a:t> Achtergrond </a:t>
            </a:r>
            <a:r>
              <a:rPr lang="nl-NL" dirty="0">
                <a:solidFill>
                  <a:srgbClr val="003741"/>
                </a:solidFill>
              </a:rPr>
              <a:t>| GENERATOR | Op de operatiekamer | Discussie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222" y="2473474"/>
            <a:ext cx="2438400" cy="2438400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268139" y="5874978"/>
            <a:ext cx="60469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85000"/>
                  </a:schemeClr>
                </a:solidFill>
              </a:rPr>
              <a:t>1:  LAS VEGAS STUDY Eur J Anaesthesiol.2017 Aug;34(8):492-507.</a:t>
            </a:r>
          </a:p>
        </p:txBody>
      </p:sp>
      <p:sp>
        <p:nvSpPr>
          <p:cNvPr id="10" name="Rechthoek 9"/>
          <p:cNvSpPr/>
          <p:nvPr/>
        </p:nvSpPr>
        <p:spPr>
          <a:xfrm>
            <a:off x="3763459" y="5874978"/>
            <a:ext cx="54448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Arial" charset="0"/>
              </a:rPr>
              <a:t>2:PROVE Network–investigators </a:t>
            </a:r>
            <a:r>
              <a:rPr lang="en-US" sz="800" i="1" dirty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Arial" charset="0"/>
              </a:rPr>
              <a:t>Lancet RM 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Arial" charset="0"/>
              </a:rPr>
              <a:t>2014; </a:t>
            </a:r>
            <a:r>
              <a:rPr lang="en-US" sz="800" b="1" dirty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Arial" charset="0"/>
              </a:rPr>
              <a:t>12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Arial" charset="0"/>
              </a:rPr>
              <a:t>:1007</a:t>
            </a:r>
          </a:p>
        </p:txBody>
      </p:sp>
    </p:spTree>
    <p:extLst>
      <p:ext uri="{BB962C8B-B14F-4D97-AF65-F5344CB8AC3E}">
        <p14:creationId xmlns:p14="http://schemas.microsoft.com/office/powerpoint/2010/main" val="211861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73100" y="803530"/>
            <a:ext cx="10766044" cy="1325563"/>
          </a:xfrm>
        </p:spPr>
        <p:txBody>
          <a:bodyPr/>
          <a:lstStyle/>
          <a:p>
            <a:r>
              <a:rPr lang="nl-NL" dirty="0"/>
              <a:t>Risicofactoren voor PPCs</a:t>
            </a:r>
            <a:r>
              <a:rPr lang="nl-NL" baseline="30000" dirty="0"/>
              <a:t>1</a:t>
            </a:r>
            <a:r>
              <a:rPr lang="nl-NL" dirty="0"/>
              <a:t> 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-1" y="6381750"/>
            <a:ext cx="12192001" cy="365125"/>
          </a:xfrm>
        </p:spPr>
        <p:txBody>
          <a:bodyPr/>
          <a:lstStyle/>
          <a:p>
            <a:pPr algn="ctr"/>
            <a:r>
              <a:rPr lang="nl-NL" dirty="0">
                <a:solidFill>
                  <a:srgbClr val="003741"/>
                </a:solidFill>
              </a:rPr>
              <a:t>|</a:t>
            </a:r>
            <a:r>
              <a:rPr lang="nl-NL" dirty="0">
                <a:solidFill>
                  <a:srgbClr val="FF0000"/>
                </a:solidFill>
              </a:rPr>
              <a:t> Achtergrond </a:t>
            </a:r>
            <a:r>
              <a:rPr lang="nl-NL" dirty="0">
                <a:solidFill>
                  <a:srgbClr val="003741"/>
                </a:solidFill>
              </a:rPr>
              <a:t>| GENERATOR | Op de operatiekamer | Discussie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A9136731-32A3-9941-B222-0A593612CF8C}"/>
              </a:ext>
            </a:extLst>
          </p:cNvPr>
          <p:cNvSpPr txBox="1">
            <a:spLocks noGrp="1" noChangeArrowheads="1"/>
          </p:cNvSpPr>
          <p:nvPr>
            <p:ph sz="half" idx="2"/>
          </p:nvPr>
        </p:nvSpPr>
        <p:spPr>
          <a:xfrm>
            <a:off x="673100" y="2128838"/>
            <a:ext cx="5645322" cy="3751262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1788" marR="0" lvl="0" indent="-3317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nl-NL" sz="2300" dirty="0">
                <a:solidFill>
                  <a:schemeClr val="bg1">
                    <a:lumMod val="85000"/>
                  </a:schemeClr>
                </a:solidFill>
                <a:latin typeface="+mj-lt"/>
                <a:cs typeface="Arial" panose="020B0604020202020204" pitchFamily="34" charset="0"/>
              </a:rPr>
              <a:t>leeftijd</a:t>
            </a:r>
            <a:endParaRPr kumimoji="0" lang="nl-NL" sz="2300" b="0" i="0" u="none" strike="noStrike" kern="1200" cap="none" spc="0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  <a:p>
            <a:pPr marL="331788" marR="0" lvl="0" indent="-3317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331788" marR="0" lvl="0" indent="-3317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nl-NL" sz="2300" dirty="0">
                <a:solidFill>
                  <a:schemeClr val="bg1">
                    <a:lumMod val="85000"/>
                  </a:schemeClr>
                </a:solidFill>
                <a:latin typeface="+mj-lt"/>
                <a:cs typeface="Arial" panose="020B0604020202020204" pitchFamily="34" charset="0"/>
              </a:rPr>
              <a:t>roken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331788" marR="0" lvl="0" indent="-3317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331788" marR="0" lvl="0" indent="-3317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2300" b="0" i="0" u="none" strike="noStrike" kern="1200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preoperatief Hb</a:t>
            </a:r>
          </a:p>
          <a:p>
            <a:pPr marL="331788" marR="0" lvl="0" indent="-3317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331788" marR="0" lvl="0" indent="-3317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2300" b="0" i="0" u="none" strike="noStrike" kern="1200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preoperatieve pneumonie</a:t>
            </a:r>
          </a:p>
          <a:p>
            <a:pPr marL="331788" marR="0" lvl="0" indent="-3317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331788" marR="0" lvl="0" indent="-3317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urgentie en type </a:t>
            </a:r>
            <a:r>
              <a:rPr lang="nl-NL" sz="2300" dirty="0">
                <a:solidFill>
                  <a:schemeClr val="bg1">
                    <a:lumMod val="85000"/>
                  </a:schemeClr>
                </a:solidFill>
                <a:latin typeface="+mj-lt"/>
                <a:cs typeface="Arial" panose="020B0604020202020204" pitchFamily="34" charset="0"/>
              </a:rPr>
              <a:t>chirurgie</a:t>
            </a:r>
            <a:endParaRPr kumimoji="0" lang="nl-NL" sz="23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B09AB87B-05B5-6B48-974C-C662E2F51B56}"/>
              </a:ext>
            </a:extLst>
          </p:cNvPr>
          <p:cNvSpPr txBox="1">
            <a:spLocks noChangeArrowheads="1"/>
          </p:cNvSpPr>
          <p:nvPr/>
        </p:nvSpPr>
        <p:spPr>
          <a:xfrm>
            <a:off x="6168044" y="2128837"/>
            <a:ext cx="6023955" cy="3280830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1788" marR="0" lvl="0" indent="-3317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2300" b="0" i="0" u="none" strike="noStrike" kern="1200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preoperatieve functionele status en gewichtsverlies</a:t>
            </a:r>
          </a:p>
          <a:p>
            <a:pPr marL="331788" marR="0" lvl="0" indent="-3317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331788" marR="0" lvl="0" indent="-3317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2300" b="0" i="0" u="none" strike="noStrike" kern="1200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duur van</a:t>
            </a:r>
            <a:r>
              <a:rPr kumimoji="0" lang="nl-NL" sz="2300" b="0" i="0" u="none" strike="noStrike" kern="1200" cap="none" spc="0" normalizeH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de operatie</a:t>
            </a:r>
            <a:endParaRPr kumimoji="0" lang="nl-NL" sz="2300" b="0" i="0" u="none" strike="noStrike" kern="1200" cap="none" spc="0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331788" marR="0" lvl="0" indent="-3317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331788" marR="0" lvl="0" indent="-3317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2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intra−operatieve ventilator </a:t>
            </a:r>
            <a:r>
              <a:rPr lang="nl-NL" sz="23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instellingen</a:t>
            </a:r>
            <a:endParaRPr kumimoji="0" lang="nl-NL" sz="23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520B4780-15CB-2A4A-9292-B919D6799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8044" y="5810249"/>
            <a:ext cx="250198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1: Nijbroek S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Curr Opin Anaesthesiol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2019;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32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:443</a:t>
            </a:r>
          </a:p>
        </p:txBody>
      </p:sp>
    </p:spTree>
    <p:extLst>
      <p:ext uri="{BB962C8B-B14F-4D97-AF65-F5344CB8AC3E}">
        <p14:creationId xmlns:p14="http://schemas.microsoft.com/office/powerpoint/2010/main" val="229401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73100" y="803530"/>
            <a:ext cx="10766044" cy="1325563"/>
          </a:xfrm>
        </p:spPr>
        <p:txBody>
          <a:bodyPr/>
          <a:lstStyle/>
          <a:p>
            <a:r>
              <a:rPr lang="nl-NL" dirty="0"/>
              <a:t>Ventilator instellingen</a:t>
            </a:r>
            <a:endParaRPr lang="en-US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673100" y="2129093"/>
            <a:ext cx="10744200" cy="3751308"/>
          </a:xfrm>
        </p:spPr>
        <p:txBody>
          <a:bodyPr/>
          <a:lstStyle/>
          <a:p>
            <a:r>
              <a:rPr lang="nl-NL" dirty="0"/>
              <a:t>Positieve eind−expiratoire druk (</a:t>
            </a:r>
            <a:r>
              <a:rPr lang="nl-NL" b="1" dirty="0"/>
              <a:t>PEEP</a:t>
            </a:r>
            <a:r>
              <a:rPr lang="nl-NL" dirty="0"/>
              <a:t>) en </a:t>
            </a:r>
            <a:r>
              <a:rPr lang="nl-NL" dirty="0" smtClean="0"/>
              <a:t>ademteugvolume </a:t>
            </a:r>
            <a:r>
              <a:rPr lang="nl-NL" dirty="0"/>
              <a:t>van invloed</a:t>
            </a:r>
            <a:r>
              <a:rPr lang="nl-NL" baseline="30000" dirty="0"/>
              <a:t>1</a:t>
            </a:r>
          </a:p>
          <a:p>
            <a:pPr marL="0" indent="0">
              <a:buNone/>
            </a:pPr>
            <a:endParaRPr lang="en-US" dirty="0"/>
          </a:p>
          <a:p>
            <a:endParaRPr lang="nl-NL" dirty="0"/>
          </a:p>
          <a:p>
            <a:r>
              <a:rPr lang="nl-NL" dirty="0"/>
              <a:t>Eerdere PEEP studies geen reductie in PPCs</a:t>
            </a:r>
            <a:r>
              <a:rPr lang="nl-NL" baseline="30000" dirty="0"/>
              <a:t>2,3</a:t>
            </a:r>
          </a:p>
          <a:p>
            <a:endParaRPr lang="en-US" dirty="0"/>
          </a:p>
          <a:p>
            <a:endParaRPr lang="nl-NL" dirty="0"/>
          </a:p>
          <a:p>
            <a:r>
              <a:rPr lang="nl-NL" dirty="0"/>
              <a:t>Driving pressure (</a:t>
            </a:r>
            <a:r>
              <a:rPr lang="en-US" dirty="0"/>
              <a:t>∆P)</a:t>
            </a:r>
            <a:r>
              <a:rPr lang="nl-NL" dirty="0"/>
              <a:t> wel gerelateerd</a:t>
            </a:r>
            <a:r>
              <a:rPr lang="nl-NL" baseline="30000" dirty="0"/>
              <a:t>4</a:t>
            </a:r>
            <a:endParaRPr lang="en-US" baseline="30000" dirty="0"/>
          </a:p>
          <a:p>
            <a:endParaRPr lang="en-US" dirty="0"/>
          </a:p>
          <a:p>
            <a:endParaRPr lang="en-US" sz="80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12191999" cy="365125"/>
          </a:xfrm>
        </p:spPr>
        <p:txBody>
          <a:bodyPr/>
          <a:lstStyle/>
          <a:p>
            <a:pPr algn="ctr"/>
            <a:r>
              <a:rPr lang="nl-NL" dirty="0">
                <a:solidFill>
                  <a:srgbClr val="003741"/>
                </a:solidFill>
              </a:rPr>
              <a:t>|</a:t>
            </a:r>
            <a:r>
              <a:rPr lang="nl-NL" dirty="0">
                <a:solidFill>
                  <a:srgbClr val="FF0000"/>
                </a:solidFill>
              </a:rPr>
              <a:t> Achtergrond </a:t>
            </a:r>
            <a:r>
              <a:rPr lang="nl-NL" dirty="0">
                <a:solidFill>
                  <a:srgbClr val="003741"/>
                </a:solidFill>
              </a:rPr>
              <a:t>| GENERATOR | Op de operatiekamer | Discussie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520B4780-15CB-2A4A-9292-B919D6799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7772" y="5785151"/>
            <a:ext cx="27229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2: PROVHILO–investigators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Lancet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2014;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9942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:495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20B4780-15CB-2A4A-9292-B919D6799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60" y="5785151"/>
            <a:ext cx="243586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1: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IMPROVE–investigators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NEJM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2013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;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396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:428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5962522" y="5880401"/>
            <a:ext cx="27279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The PROBESE−investigators </a:t>
            </a:r>
            <a:r>
              <a:rPr lang="en-US" sz="8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JAMA. 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2019;321(23)</a:t>
            </a:r>
            <a:endParaRPr lang="en-US" sz="8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A7C25DC-0D34-CD41-A2FE-756AE4098E36}"/>
              </a:ext>
            </a:extLst>
          </p:cNvPr>
          <p:cNvSpPr txBox="1"/>
          <p:nvPr/>
        </p:nvSpPr>
        <p:spPr>
          <a:xfrm>
            <a:off x="9018015" y="5867929"/>
            <a:ext cx="29689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4: PROVE Network investigators. </a:t>
            </a:r>
            <a:r>
              <a:rPr lang="en-US" sz="8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Lancet RM 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2016; </a:t>
            </a:r>
            <a:r>
              <a:rPr lang="en-US" sz="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4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:227</a:t>
            </a:r>
            <a:endParaRPr lang="en-US" sz="800" dirty="0"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06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73100" y="803530"/>
            <a:ext cx="10766044" cy="1325563"/>
          </a:xfrm>
        </p:spPr>
        <p:txBody>
          <a:bodyPr/>
          <a:lstStyle/>
          <a:p>
            <a:r>
              <a:rPr lang="en-US" dirty="0"/>
              <a:t>Driving pressure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673100" y="2129093"/>
            <a:ext cx="10744200" cy="3751308"/>
          </a:xfrm>
        </p:spPr>
        <p:txBody>
          <a:bodyPr/>
          <a:lstStyle/>
          <a:p>
            <a:r>
              <a:rPr lang="nl-NL" dirty="0"/>
              <a:t>Benodigde druk om een ademteug de longen in te blazen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Driving pressure neemt toe tijdens laparoscopie</a:t>
            </a:r>
            <a:r>
              <a:rPr lang="nl-NL" baseline="30000" dirty="0"/>
              <a:t>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-1" y="6381750"/>
            <a:ext cx="12192001" cy="365125"/>
          </a:xfrm>
        </p:spPr>
        <p:txBody>
          <a:bodyPr/>
          <a:lstStyle/>
          <a:p>
            <a:pPr algn="ctr"/>
            <a:r>
              <a:rPr lang="nl-NL" dirty="0"/>
              <a:t>| </a:t>
            </a:r>
            <a:r>
              <a:rPr lang="nl-NL" dirty="0">
                <a:solidFill>
                  <a:srgbClr val="FF0000"/>
                </a:solidFill>
              </a:rPr>
              <a:t>Achtergrond</a:t>
            </a:r>
            <a:r>
              <a:rPr lang="nl-NL" dirty="0"/>
              <a:t> | GENERATOR | Op de operatiekamer | Discussie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673100" y="5880401"/>
            <a:ext cx="23990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</a:rPr>
              <a:t>1: Mazzinari et al. J Appl Physiol; 2021</a:t>
            </a:r>
          </a:p>
        </p:txBody>
      </p:sp>
    </p:spTree>
    <p:extLst>
      <p:ext uri="{BB962C8B-B14F-4D97-AF65-F5344CB8AC3E}">
        <p14:creationId xmlns:p14="http://schemas.microsoft.com/office/powerpoint/2010/main" val="255426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73100" y="803530"/>
            <a:ext cx="10766044" cy="1325563"/>
          </a:xfrm>
        </p:spPr>
        <p:txBody>
          <a:bodyPr/>
          <a:lstStyle/>
          <a:p>
            <a:r>
              <a:rPr lang="en-US" dirty="0"/>
              <a:t>Hypothese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694944" y="2129093"/>
            <a:ext cx="10823956" cy="3751308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>
                <a:solidFill>
                  <a:srgbClr val="000000"/>
                </a:solidFill>
                <a:ea typeface="Geneva"/>
                <a:cs typeface="Arial" charset="0"/>
              </a:rPr>
              <a:t>Geïndividualiseerde hoge PEEP, die een toename in driving pressure voorkomt, beschermt tegen PPCs in minimaal invasieve abdominale chirurgie</a:t>
            </a:r>
            <a:endParaRPr lang="nl-NL" sz="2400" baseline="30000" dirty="0">
              <a:solidFill>
                <a:srgbClr val="000000"/>
              </a:solidFill>
              <a:ea typeface="Geneva"/>
              <a:cs typeface="Arial" charset="0"/>
            </a:endParaRPr>
          </a:p>
          <a:p>
            <a:endParaRPr lang="nl-NL" sz="2400" dirty="0">
              <a:solidFill>
                <a:srgbClr val="000000"/>
              </a:solidFill>
              <a:ea typeface="Geneva"/>
              <a:cs typeface="Arial" charset="0"/>
            </a:endParaRPr>
          </a:p>
          <a:p>
            <a:endParaRPr lang="nl-NL" sz="2400" dirty="0">
              <a:solidFill>
                <a:srgbClr val="000000"/>
              </a:solidFill>
              <a:ea typeface="Geneva"/>
              <a:cs typeface="Arial" charset="0"/>
            </a:endParaRPr>
          </a:p>
          <a:p>
            <a:endParaRPr lang="nl-NL" sz="2400" dirty="0">
              <a:solidFill>
                <a:srgbClr val="000000"/>
              </a:solidFill>
              <a:ea typeface="Geneva"/>
              <a:cs typeface="Arial" charset="0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12192000" cy="365125"/>
          </a:xfrm>
        </p:spPr>
        <p:txBody>
          <a:bodyPr/>
          <a:lstStyle/>
          <a:p>
            <a:pPr algn="ctr"/>
            <a:r>
              <a:rPr lang="nl-NL" dirty="0"/>
              <a:t>| </a:t>
            </a:r>
            <a:r>
              <a:rPr lang="nl-NL" dirty="0">
                <a:solidFill>
                  <a:srgbClr val="FF0000"/>
                </a:solidFill>
              </a:rPr>
              <a:t>Achtergrond</a:t>
            </a:r>
            <a:r>
              <a:rPr lang="nl-NL" dirty="0"/>
              <a:t> | GENERATOR | Op de operatiekamer | Discussie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399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73100" y="803530"/>
            <a:ext cx="10766044" cy="1325563"/>
          </a:xfrm>
        </p:spPr>
        <p:txBody>
          <a:bodyPr/>
          <a:lstStyle/>
          <a:p>
            <a:r>
              <a:rPr lang="nl-NL" dirty="0"/>
              <a:t>GENERATOR</a:t>
            </a:r>
            <a:endParaRPr lang="en-US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694944" y="2129093"/>
            <a:ext cx="10744200" cy="3751308"/>
          </a:xfrm>
        </p:spPr>
        <p:txBody>
          <a:bodyPr/>
          <a:lstStyle/>
          <a:p>
            <a:r>
              <a:rPr lang="nl-NL" sz="2400" dirty="0"/>
              <a:t>Internationale randomized clinical trial</a:t>
            </a:r>
            <a:endParaRPr lang="en-US" sz="2400" dirty="0"/>
          </a:p>
          <a:p>
            <a:endParaRPr lang="nl-NL" sz="2400" dirty="0"/>
          </a:p>
          <a:p>
            <a:endParaRPr lang="en-US" sz="2400" dirty="0"/>
          </a:p>
          <a:p>
            <a:r>
              <a:rPr lang="nl-NL" sz="2400" dirty="0"/>
              <a:t>N = 1806 </a:t>
            </a:r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Robot− en/of laparoscopische abdominale chirurgie</a:t>
            </a:r>
          </a:p>
          <a:p>
            <a:endParaRPr lang="nl-NL" sz="2400" dirty="0">
              <a:solidFill>
                <a:srgbClr val="000000"/>
              </a:solidFill>
              <a:ea typeface="Geneva"/>
              <a:cs typeface="Arial" charset="0"/>
            </a:endParaRPr>
          </a:p>
          <a:p>
            <a:endParaRPr lang="nl-NL" sz="2400" dirty="0">
              <a:solidFill>
                <a:srgbClr val="000000"/>
              </a:solidFill>
              <a:ea typeface="Geneva"/>
              <a:cs typeface="Arial" charset="0"/>
            </a:endParaRPr>
          </a:p>
          <a:p>
            <a:endParaRPr lang="nl-NL" sz="2400" dirty="0">
              <a:solidFill>
                <a:srgbClr val="000000"/>
              </a:solidFill>
              <a:ea typeface="Geneva"/>
              <a:cs typeface="Arial" charset="0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12192000" cy="365125"/>
          </a:xfrm>
        </p:spPr>
        <p:txBody>
          <a:bodyPr/>
          <a:lstStyle/>
          <a:p>
            <a:pPr algn="ctr"/>
            <a:r>
              <a:rPr lang="nl-NL" dirty="0"/>
              <a:t>| </a:t>
            </a:r>
            <a:r>
              <a:rPr lang="nl-NL" dirty="0">
                <a:solidFill>
                  <a:srgbClr val="003741"/>
                </a:solidFill>
              </a:rPr>
              <a:t>Achtergrond</a:t>
            </a:r>
            <a:r>
              <a:rPr lang="nl-NL" dirty="0"/>
              <a:t> | </a:t>
            </a:r>
            <a:r>
              <a:rPr lang="nl-NL" dirty="0">
                <a:solidFill>
                  <a:srgbClr val="FF0000"/>
                </a:solidFill>
              </a:rPr>
              <a:t>GENERATOR</a:t>
            </a:r>
            <a:r>
              <a:rPr lang="nl-NL" dirty="0"/>
              <a:t> | Op de operatiekamer | Discussie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8</a:t>
            </a:fld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641" y="2129093"/>
            <a:ext cx="3276503" cy="260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5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73100" y="803530"/>
            <a:ext cx="10766044" cy="1325563"/>
          </a:xfrm>
        </p:spPr>
        <p:txBody>
          <a:bodyPr/>
          <a:lstStyle/>
          <a:p>
            <a:r>
              <a:rPr lang="nl-NL" dirty="0"/>
              <a:t>GENERATOR</a:t>
            </a: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12192000" cy="365125"/>
          </a:xfrm>
        </p:spPr>
        <p:txBody>
          <a:bodyPr/>
          <a:lstStyle/>
          <a:p>
            <a:pPr algn="ctr"/>
            <a:r>
              <a:rPr lang="nl-NL" dirty="0"/>
              <a:t>| </a:t>
            </a:r>
            <a:r>
              <a:rPr lang="nl-NL" dirty="0">
                <a:solidFill>
                  <a:srgbClr val="003741"/>
                </a:solidFill>
              </a:rPr>
              <a:t>Achtergrond</a:t>
            </a:r>
            <a:r>
              <a:rPr lang="nl-NL" dirty="0"/>
              <a:t> | </a:t>
            </a:r>
            <a:r>
              <a:rPr lang="nl-NL" dirty="0">
                <a:solidFill>
                  <a:srgbClr val="FF0000"/>
                </a:solidFill>
              </a:rPr>
              <a:t>GENERATOR</a:t>
            </a:r>
            <a:r>
              <a:rPr lang="nl-NL" dirty="0"/>
              <a:t> | Op de operatiekamer | Discussie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13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6291072" y="2201210"/>
            <a:ext cx="5148072" cy="2586920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Exclusiecriteria</a:t>
            </a:r>
          </a:p>
          <a:p>
            <a:pPr lvl="1"/>
            <a:r>
              <a:rPr lang="nl-NL" sz="2000" dirty="0"/>
              <a:t>Ernstige cardiopulmonale comorbiditeiten</a:t>
            </a:r>
          </a:p>
          <a:p>
            <a:pPr lvl="1"/>
            <a:r>
              <a:rPr lang="nl-NL" sz="2000" dirty="0"/>
              <a:t>Zwangerschap</a:t>
            </a:r>
          </a:p>
          <a:p>
            <a:pPr lvl="1"/>
            <a:r>
              <a:rPr lang="nl-NL" sz="2000" dirty="0"/>
              <a:t>Zij− of buikligging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673100" y="4976294"/>
            <a:ext cx="10332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Primaire eindpunt: </a:t>
            </a:r>
            <a:r>
              <a:rPr lang="nl-NL" sz="2400" dirty="0"/>
              <a:t>1 of meer PPCs in de eerste 5 postoperatieve dagen</a:t>
            </a:r>
            <a:endParaRPr lang="en-US" sz="2400" dirty="0"/>
          </a:p>
        </p:txBody>
      </p:sp>
      <p:sp>
        <p:nvSpPr>
          <p:cNvPr id="15" name="Tijdelijke aanduiding voor inhoud 8"/>
          <p:cNvSpPr txBox="1">
            <a:spLocks/>
          </p:cNvSpPr>
          <p:nvPr/>
        </p:nvSpPr>
        <p:spPr>
          <a:xfrm>
            <a:off x="673100" y="2201210"/>
            <a:ext cx="5148072" cy="25869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2400" dirty="0"/>
              <a:t>Inclusiecriteria</a:t>
            </a:r>
          </a:p>
          <a:p>
            <a:pPr lvl="1"/>
            <a:r>
              <a:rPr lang="nl-NL" sz="2000" dirty="0"/>
              <a:t>Verhoogd risico op PPCs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686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msterdam UMC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sterdamUMC_Onderzoek.potx" id="{C1029B26-BA6B-4EAA-A177-EEEE5E002938}" vid="{5B533180-95E5-4C1C-8764-FE07E86EFA8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AmsterdamUMC_Onderzoek</Template>
  <TotalTime>2707</TotalTime>
  <Words>804</Words>
  <Application>Microsoft Office PowerPoint</Application>
  <PresentationFormat>Breedbeeld</PresentationFormat>
  <Paragraphs>250</Paragraphs>
  <Slides>18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5" baseType="lpstr">
      <vt:lpstr>ＭＳ Ｐゴシック</vt:lpstr>
      <vt:lpstr>Arial</vt:lpstr>
      <vt:lpstr>Arial Unicode MS</vt:lpstr>
      <vt:lpstr>Calibri</vt:lpstr>
      <vt:lpstr>Geneva</vt:lpstr>
      <vt:lpstr>Trebuchet MS</vt:lpstr>
      <vt:lpstr>Kantoorthema</vt:lpstr>
      <vt:lpstr>  GENERATOR trial</vt:lpstr>
      <vt:lpstr>Agenda</vt:lpstr>
      <vt:lpstr>Probleem</vt:lpstr>
      <vt:lpstr>Risicofactoren voor PPCs1 </vt:lpstr>
      <vt:lpstr>Ventilator instellingen</vt:lpstr>
      <vt:lpstr>Driving pressure</vt:lpstr>
      <vt:lpstr>Hypothese</vt:lpstr>
      <vt:lpstr>GENERATOR</vt:lpstr>
      <vt:lpstr>GENERATOR</vt:lpstr>
      <vt:lpstr>Interventie</vt:lpstr>
      <vt:lpstr>Op de operatiekamer</vt:lpstr>
      <vt:lpstr>Conclusie</vt:lpstr>
      <vt:lpstr>Extra slides</vt:lpstr>
      <vt:lpstr>Inclusie criteria</vt:lpstr>
      <vt:lpstr>Exclusie criteria</vt:lpstr>
      <vt:lpstr>PPC composiet</vt:lpstr>
      <vt:lpstr>Driving pressure en PPCs</vt:lpstr>
      <vt:lpstr>PowerPoint-presentatie</vt:lpstr>
    </vt:vector>
  </TitlesOfParts>
  <Company>AMC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PICO epidurale vs CSE analgesie tijdens de baring</dc:title>
  <dc:creator>Vermeulen, T.D. (Tom)</dc:creator>
  <cp:lastModifiedBy>Vermeulen, T.D. (Tom)</cp:lastModifiedBy>
  <cp:revision>125</cp:revision>
  <dcterms:created xsi:type="dcterms:W3CDTF">2021-03-27T14:07:27Z</dcterms:created>
  <dcterms:modified xsi:type="dcterms:W3CDTF">2024-01-23T21:07:38Z</dcterms:modified>
</cp:coreProperties>
</file>